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60" r:id="rId2"/>
  </p:sldMasterIdLst>
  <p:notesMasterIdLst>
    <p:notesMasterId r:id="rId38"/>
  </p:notesMasterIdLst>
  <p:handoutMasterIdLst>
    <p:handoutMasterId r:id="rId39"/>
  </p:handoutMasterIdLst>
  <p:sldIdLst>
    <p:sldId id="256" r:id="rId3"/>
    <p:sldId id="279" r:id="rId4"/>
    <p:sldId id="285" r:id="rId5"/>
    <p:sldId id="327" r:id="rId6"/>
    <p:sldId id="328" r:id="rId7"/>
    <p:sldId id="258" r:id="rId8"/>
    <p:sldId id="281" r:id="rId9"/>
    <p:sldId id="329" r:id="rId10"/>
    <p:sldId id="330" r:id="rId11"/>
    <p:sldId id="331" r:id="rId12"/>
    <p:sldId id="332" r:id="rId13"/>
    <p:sldId id="333" r:id="rId14"/>
    <p:sldId id="334" r:id="rId15"/>
    <p:sldId id="282" r:id="rId16"/>
    <p:sldId id="283" r:id="rId17"/>
    <p:sldId id="284" r:id="rId18"/>
    <p:sldId id="257" r:id="rId19"/>
    <p:sldId id="271" r:id="rId20"/>
    <p:sldId id="275" r:id="rId21"/>
    <p:sldId id="280" r:id="rId22"/>
    <p:sldId id="261" r:id="rId23"/>
    <p:sldId id="263" r:id="rId24"/>
    <p:sldId id="264" r:id="rId25"/>
    <p:sldId id="262" r:id="rId26"/>
    <p:sldId id="266" r:id="rId27"/>
    <p:sldId id="260" r:id="rId28"/>
    <p:sldId id="265" r:id="rId29"/>
    <p:sldId id="267" r:id="rId30"/>
    <p:sldId id="268" r:id="rId31"/>
    <p:sldId id="270" r:id="rId32"/>
    <p:sldId id="272" r:id="rId33"/>
    <p:sldId id="273" r:id="rId34"/>
    <p:sldId id="274" r:id="rId35"/>
    <p:sldId id="277" r:id="rId36"/>
    <p:sldId id="278" r:id="rId37"/>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F00"/>
    <a:srgbClr val="0099FF"/>
    <a:srgbClr val="F26B36"/>
    <a:srgbClr val="FF6600"/>
    <a:srgbClr val="0066FF"/>
    <a:srgbClr val="6666FF"/>
    <a:srgbClr val="6600CC"/>
    <a:srgbClr val="9999FF"/>
    <a:srgbClr val="6699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0997" autoAdjust="0"/>
  </p:normalViewPr>
  <p:slideViewPr>
    <p:cSldViewPr snapToGrid="0">
      <p:cViewPr varScale="1">
        <p:scale>
          <a:sx n="32" d="100"/>
          <a:sy n="32" d="100"/>
        </p:scale>
        <p:origin x="1620" y="72"/>
      </p:cViewPr>
      <p:guideLst>
        <p:guide orient="horz" pos="3240"/>
        <p:guide pos="57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29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dummy</c:v>
                </c:pt>
              </c:strCache>
            </c:strRef>
          </c:tx>
          <c:spPr>
            <a:solidFill>
              <a:srgbClr val="0066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D276-4CC2-AFF6-52A18C4873C0}"/>
              </c:ext>
            </c:extLst>
          </c:dPt>
          <c:dPt>
            <c:idx val="1"/>
            <c:bubble3D val="0"/>
            <c:spPr>
              <a:solidFill>
                <a:srgbClr val="0066FF"/>
              </a:solidFill>
              <a:ln w="19050">
                <a:solidFill>
                  <a:schemeClr val="lt1"/>
                </a:solidFill>
              </a:ln>
              <a:effectLst/>
            </c:spPr>
            <c:extLst>
              <c:ext xmlns:c16="http://schemas.microsoft.com/office/drawing/2014/chart" uri="{C3380CC4-5D6E-409C-BE32-E72D297353CC}">
                <c16:uniqueId val="{00000001-D276-4CC2-AFF6-52A18C4873C0}"/>
              </c:ext>
            </c:extLst>
          </c:dPt>
          <c:dPt>
            <c:idx val="2"/>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2-D276-4CC2-AFF6-52A18C4873C0}"/>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276-4CC2-AFF6-52A18C4873C0}"/>
              </c:ext>
            </c:extLst>
          </c:dPt>
          <c:dLbls>
            <c:dLbl>
              <c:idx val="0"/>
              <c:tx>
                <c:rich>
                  <a:bodyPr/>
                  <a:lstStyle/>
                  <a:p>
                    <a:r>
                      <a:rPr lang="en-US"/>
                      <a:t>Price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76-4CC2-AFF6-52A18C4873C0}"/>
                </c:ext>
              </c:extLst>
            </c:dLbl>
            <c:dLbl>
              <c:idx val="1"/>
              <c:layout>
                <c:manualLayout>
                  <c:x val="1.8628231850809862E-2"/>
                  <c:y val="-1.8629209736415842E-2"/>
                </c:manualLayout>
              </c:layout>
              <c:tx>
                <c:rich>
                  <a:bodyPr/>
                  <a:lstStyle/>
                  <a:p>
                    <a:r>
                      <a:rPr lang="en-US" sz="1800" dirty="0"/>
                      <a:t>Promotion</a:t>
                    </a:r>
                    <a:endParaRPr lang="en-US" sz="2400"/>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76-4CC2-AFF6-52A18C4873C0}"/>
                </c:ext>
              </c:extLst>
            </c:dLbl>
            <c:dLbl>
              <c:idx val="2"/>
              <c:tx>
                <c:rich>
                  <a:bodyPr/>
                  <a:lstStyle/>
                  <a:p>
                    <a:r>
                      <a:rPr lang="en-US"/>
                      <a:t>Place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76-4CC2-AFF6-52A18C4873C0}"/>
                </c:ext>
              </c:extLst>
            </c:dLbl>
            <c:dLbl>
              <c:idx val="3"/>
              <c:tx>
                <c:rich>
                  <a:bodyPr/>
                  <a:lstStyle/>
                  <a:p>
                    <a:r>
                      <a:rPr lang="en-US"/>
                      <a:t>Product</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76-4CC2-AFF6-52A18C4873C0}"/>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fr-FR"/>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Reborn</c:v>
                </c:pt>
                <c:pt idx="1">
                  <c:v>Reinforce</c:v>
                </c:pt>
                <c:pt idx="2">
                  <c:v>Reunite</c:v>
                </c:pt>
                <c:pt idx="3">
                  <c:v>Reality</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D276-4CC2-AFF6-52A18C4873C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B1C4-46CF-BB4D-C6E6D5C68870}"/>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B1C4-46CF-BB4D-C6E6D5C68870}"/>
              </c:ext>
            </c:extLst>
          </c:dPt>
          <c:cat>
            <c:strRef>
              <c:f>Sheet1!$A$2:$A$3</c:f>
              <c:strCache>
                <c:ptCount val="2"/>
                <c:pt idx="0">
                  <c:v>Positive</c:v>
                </c:pt>
                <c:pt idx="1">
                  <c:v>Negative</c:v>
                </c:pt>
              </c:strCache>
            </c:strRef>
          </c:cat>
          <c:val>
            <c:numRef>
              <c:f>Sheet1!$B$2:$B$3</c:f>
              <c:numCache>
                <c:formatCode>0%</c:formatCode>
                <c:ptCount val="2"/>
                <c:pt idx="0">
                  <c:v>0.82000000000000051</c:v>
                </c:pt>
                <c:pt idx="1">
                  <c:v>0.18000000000000013</c:v>
                </c:pt>
              </c:numCache>
            </c:numRef>
          </c:val>
          <c:extLst>
            <c:ext xmlns:c16="http://schemas.microsoft.com/office/drawing/2014/chart" uri="{C3380CC4-5D6E-409C-BE32-E72D297353CC}">
              <c16:uniqueId val="{00000002-B1C4-46CF-BB4D-C6E6D5C68870}"/>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EEA6-492E-9B0C-A3FCF66744F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EA6-492E-9B0C-A3FCF66744F4}"/>
              </c:ext>
            </c:extLst>
          </c:dPt>
          <c:cat>
            <c:strRef>
              <c:f>Sheet1!$A$2:$A$3</c:f>
              <c:strCache>
                <c:ptCount val="2"/>
                <c:pt idx="0">
                  <c:v>Positive</c:v>
                </c:pt>
                <c:pt idx="1">
                  <c:v>Negative</c:v>
                </c:pt>
              </c:strCache>
            </c:strRef>
          </c:cat>
          <c:val>
            <c:numRef>
              <c:f>Sheet1!$B$2:$B$3</c:f>
              <c:numCache>
                <c:formatCode>0%</c:formatCode>
                <c:ptCount val="2"/>
                <c:pt idx="0">
                  <c:v>0.99</c:v>
                </c:pt>
                <c:pt idx="1">
                  <c:v>1.0000000000000005E-2</c:v>
                </c:pt>
              </c:numCache>
            </c:numRef>
          </c:val>
          <c:extLst>
            <c:ext xmlns:c16="http://schemas.microsoft.com/office/drawing/2014/chart" uri="{C3380CC4-5D6E-409C-BE32-E72D297353CC}">
              <c16:uniqueId val="{00000002-EEA6-492E-9B0C-A3FCF66744F4}"/>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1955-453E-A401-5D184FD34691}"/>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1955-453E-A401-5D184FD34691}"/>
              </c:ext>
            </c:extLst>
          </c:dPt>
          <c:cat>
            <c:strRef>
              <c:f>Sheet1!$A$2:$A$3</c:f>
              <c:strCache>
                <c:ptCount val="2"/>
                <c:pt idx="0">
                  <c:v>Positive</c:v>
                </c:pt>
                <c:pt idx="1">
                  <c:v>Negative</c:v>
                </c:pt>
              </c:strCache>
            </c:strRef>
          </c:cat>
          <c:val>
            <c:numRef>
              <c:f>Sheet1!$B$2:$B$3</c:f>
              <c:numCache>
                <c:formatCode>0%</c:formatCode>
                <c:ptCount val="2"/>
                <c:pt idx="0">
                  <c:v>0.76000000000000056</c:v>
                </c:pt>
                <c:pt idx="1">
                  <c:v>0.24000000000000013</c:v>
                </c:pt>
              </c:numCache>
            </c:numRef>
          </c:val>
          <c:extLst>
            <c:ext xmlns:c16="http://schemas.microsoft.com/office/drawing/2014/chart" uri="{C3380CC4-5D6E-409C-BE32-E72D297353CC}">
              <c16:uniqueId val="{00000002-1955-453E-A401-5D184FD34691}"/>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Dummy</c:v>
                </c:pt>
              </c:strCache>
            </c:strRef>
          </c:tx>
          <c:spPr>
            <a:solidFill>
              <a:srgbClr val="0099FF"/>
            </a:solidFill>
            <a:ln>
              <a:noFill/>
            </a:ln>
            <a:effectLst/>
          </c:spPr>
          <c:invertIfNegative val="0"/>
          <c:dPt>
            <c:idx val="0"/>
            <c:invertIfNegative val="0"/>
            <c:bubble3D val="0"/>
            <c:spPr>
              <a:solidFill>
                <a:srgbClr val="0066FF"/>
              </a:solidFill>
              <a:ln>
                <a:noFill/>
              </a:ln>
              <a:effectLst/>
            </c:spPr>
            <c:extLst>
              <c:ext xmlns:c16="http://schemas.microsoft.com/office/drawing/2014/chart" uri="{C3380CC4-5D6E-409C-BE32-E72D297353CC}">
                <c16:uniqueId val="{00000000-D075-479A-AA7D-EB977F2A76BF}"/>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D075-479A-AA7D-EB977F2A76BF}"/>
              </c:ext>
            </c:extLst>
          </c:dPt>
          <c:cat>
            <c:strRef>
              <c:f>Sheet1!$A$2:$A$7</c:f>
              <c:strCache>
                <c:ptCount val="6"/>
                <c:pt idx="0">
                  <c:v>Tokyo</c:v>
                </c:pt>
                <c:pt idx="1">
                  <c:v>Paris</c:v>
                </c:pt>
                <c:pt idx="2">
                  <c:v>New York</c:v>
                </c:pt>
                <c:pt idx="3">
                  <c:v>Moscow</c:v>
                </c:pt>
                <c:pt idx="4">
                  <c:v>London</c:v>
                </c:pt>
                <c:pt idx="5">
                  <c:v>Sydney</c:v>
                </c:pt>
              </c:strCache>
            </c:strRef>
          </c:cat>
          <c:val>
            <c:numRef>
              <c:f>Sheet1!$B$2:$B$7</c:f>
              <c:numCache>
                <c:formatCode>0%</c:formatCode>
                <c:ptCount val="6"/>
                <c:pt idx="0">
                  <c:v>0.99</c:v>
                </c:pt>
                <c:pt idx="1">
                  <c:v>0.77000000000000068</c:v>
                </c:pt>
                <c:pt idx="2">
                  <c:v>0.6500000000000008</c:v>
                </c:pt>
                <c:pt idx="3">
                  <c:v>0.8</c:v>
                </c:pt>
                <c:pt idx="4">
                  <c:v>0.56000000000000005</c:v>
                </c:pt>
                <c:pt idx="5">
                  <c:v>0.83000000000000052</c:v>
                </c:pt>
              </c:numCache>
            </c:numRef>
          </c:val>
          <c:extLst>
            <c:ext xmlns:c16="http://schemas.microsoft.com/office/drawing/2014/chart" uri="{C3380CC4-5D6E-409C-BE32-E72D297353CC}">
              <c16:uniqueId val="{00000002-D075-479A-AA7D-EB977F2A76BF}"/>
            </c:ext>
          </c:extLst>
        </c:ser>
        <c:dLbls>
          <c:showLegendKey val="0"/>
          <c:showVal val="0"/>
          <c:showCatName val="0"/>
          <c:showSerName val="0"/>
          <c:showPercent val="0"/>
          <c:showBubbleSize val="0"/>
        </c:dLbls>
        <c:gapWidth val="60"/>
        <c:axId val="123547008"/>
        <c:axId val="123548800"/>
      </c:barChart>
      <c:catAx>
        <c:axId val="123547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8800"/>
        <c:crosses val="autoZero"/>
        <c:auto val="1"/>
        <c:lblAlgn val="ctr"/>
        <c:lblOffset val="100"/>
        <c:noMultiLvlLbl val="0"/>
      </c:catAx>
      <c:valAx>
        <c:axId val="123548800"/>
        <c:scaling>
          <c:orientation val="minMax"/>
          <c:max val="1"/>
        </c:scaling>
        <c:delete val="0"/>
        <c:axPos val="b"/>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low"/>
        <c:spPr>
          <a:noFill/>
          <a:ln>
            <a:noFill/>
          </a:ln>
          <a:effectLst/>
        </c:spPr>
        <c:txPr>
          <a:bodyPr rot="-60000000" spcFirstLastPara="1" vertOverflow="ellipsis" vert="horz" wrap="square" anchor="t"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70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Male</c:v>
                </c:pt>
              </c:strCache>
            </c:strRef>
          </c:tx>
          <c:spPr>
            <a:solidFill>
              <a:srgbClr val="0066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77</c:v>
                </c:pt>
                <c:pt idx="1">
                  <c:v>65</c:v>
                </c:pt>
                <c:pt idx="2">
                  <c:v>54</c:v>
                </c:pt>
                <c:pt idx="3">
                  <c:v>36</c:v>
                </c:pt>
                <c:pt idx="4">
                  <c:v>21</c:v>
                </c:pt>
                <c:pt idx="5">
                  <c:v>40</c:v>
                </c:pt>
                <c:pt idx="6">
                  <c:v>56</c:v>
                </c:pt>
                <c:pt idx="7">
                  <c:v>70</c:v>
                </c:pt>
                <c:pt idx="8">
                  <c:v>30</c:v>
                </c:pt>
                <c:pt idx="9">
                  <c:v>56</c:v>
                </c:pt>
                <c:pt idx="10">
                  <c:v>77</c:v>
                </c:pt>
                <c:pt idx="11">
                  <c:v>77</c:v>
                </c:pt>
              </c:numCache>
            </c:numRef>
          </c:val>
          <c:extLst>
            <c:ext xmlns:c16="http://schemas.microsoft.com/office/drawing/2014/chart" uri="{C3380CC4-5D6E-409C-BE32-E72D297353CC}">
              <c16:uniqueId val="{00000000-9F3C-4AED-A572-8C2A45277DA8}"/>
            </c:ext>
          </c:extLst>
        </c:ser>
        <c:ser>
          <c:idx val="1"/>
          <c:order val="1"/>
          <c:tx>
            <c:strRef>
              <c:f>Sheet1!$C$1</c:f>
              <c:strCache>
                <c:ptCount val="1"/>
                <c:pt idx="0">
                  <c:v>Female</c:v>
                </c:pt>
              </c:strCache>
            </c:strRef>
          </c:tx>
          <c:spPr>
            <a:solidFill>
              <a:srgbClr val="0099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30</c:v>
                </c:pt>
                <c:pt idx="2">
                  <c:v>56</c:v>
                </c:pt>
                <c:pt idx="3">
                  <c:v>45</c:v>
                </c:pt>
                <c:pt idx="4">
                  <c:v>25</c:v>
                </c:pt>
                <c:pt idx="5">
                  <c:v>56</c:v>
                </c:pt>
                <c:pt idx="6">
                  <c:v>32</c:v>
                </c:pt>
                <c:pt idx="7">
                  <c:v>69</c:v>
                </c:pt>
                <c:pt idx="8">
                  <c:v>70</c:v>
                </c:pt>
                <c:pt idx="9">
                  <c:v>86</c:v>
                </c:pt>
                <c:pt idx="10">
                  <c:v>94</c:v>
                </c:pt>
                <c:pt idx="11">
                  <c:v>93</c:v>
                </c:pt>
              </c:numCache>
            </c:numRef>
          </c:val>
          <c:extLst>
            <c:ext xmlns:c16="http://schemas.microsoft.com/office/drawing/2014/chart" uri="{C3380CC4-5D6E-409C-BE32-E72D297353CC}">
              <c16:uniqueId val="{00000001-9F3C-4AED-A572-8C2A45277DA8}"/>
            </c:ext>
          </c:extLst>
        </c:ser>
        <c:dLbls>
          <c:showLegendKey val="0"/>
          <c:showVal val="0"/>
          <c:showCatName val="0"/>
          <c:showSerName val="0"/>
          <c:showPercent val="0"/>
          <c:showBubbleSize val="0"/>
        </c:dLbls>
        <c:gapWidth val="98"/>
        <c:overlap val="-27"/>
        <c:axId val="125553664"/>
        <c:axId val="125440768"/>
      </c:barChart>
      <c:lineChart>
        <c:grouping val="standard"/>
        <c:varyColors val="0"/>
        <c:ser>
          <c:idx val="2"/>
          <c:order val="2"/>
          <c:tx>
            <c:strRef>
              <c:f>Sheet1!$D$1</c:f>
              <c:strCache>
                <c:ptCount val="1"/>
                <c:pt idx="0">
                  <c:v>Sales</c:v>
                </c:pt>
              </c:strCache>
            </c:strRef>
          </c:tx>
          <c:spPr>
            <a:ln w="60325" cap="rnd">
              <a:solidFill>
                <a:schemeClr val="tx1">
                  <a:lumMod val="75000"/>
                  <a:lumOff val="25000"/>
                </a:schemeClr>
              </a:solidFill>
              <a:round/>
            </a:ln>
            <a:effectLst/>
          </c:spPr>
          <c:marker>
            <c:symbol val="circle"/>
            <c:size val="12"/>
            <c:spPr>
              <a:solidFill>
                <a:schemeClr val="bg1"/>
              </a:solidFill>
              <a:ln w="50800">
                <a:solidFill>
                  <a:schemeClr val="tx1">
                    <a:lumMod val="75000"/>
                    <a:lumOff val="25000"/>
                  </a:schemeClr>
                </a:solid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65</c:v>
                </c:pt>
                <c:pt idx="1">
                  <c:v>56</c:v>
                </c:pt>
                <c:pt idx="2">
                  <c:v>58</c:v>
                </c:pt>
                <c:pt idx="3">
                  <c:v>36</c:v>
                </c:pt>
                <c:pt idx="4">
                  <c:v>23</c:v>
                </c:pt>
                <c:pt idx="5">
                  <c:v>46</c:v>
                </c:pt>
                <c:pt idx="6">
                  <c:v>50</c:v>
                </c:pt>
                <c:pt idx="7">
                  <c:v>65</c:v>
                </c:pt>
                <c:pt idx="8">
                  <c:v>74</c:v>
                </c:pt>
                <c:pt idx="9">
                  <c:v>84</c:v>
                </c:pt>
                <c:pt idx="10">
                  <c:v>89</c:v>
                </c:pt>
                <c:pt idx="11">
                  <c:v>95</c:v>
                </c:pt>
              </c:numCache>
            </c:numRef>
          </c:val>
          <c:smooth val="0"/>
          <c:extLst>
            <c:ext xmlns:c16="http://schemas.microsoft.com/office/drawing/2014/chart" uri="{C3380CC4-5D6E-409C-BE32-E72D297353CC}">
              <c16:uniqueId val="{00000002-9F3C-4AED-A572-8C2A45277DA8}"/>
            </c:ext>
          </c:extLst>
        </c:ser>
        <c:dLbls>
          <c:showLegendKey val="0"/>
          <c:showVal val="0"/>
          <c:showCatName val="0"/>
          <c:showSerName val="0"/>
          <c:showPercent val="0"/>
          <c:showBubbleSize val="0"/>
        </c:dLbls>
        <c:marker val="1"/>
        <c:smooth val="0"/>
        <c:axId val="125553664"/>
        <c:axId val="125440768"/>
      </c:lineChart>
      <c:catAx>
        <c:axId val="1255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440768"/>
        <c:crosses val="autoZero"/>
        <c:auto val="1"/>
        <c:lblAlgn val="ctr"/>
        <c:lblOffset val="100"/>
        <c:noMultiLvlLbl val="0"/>
      </c:catAx>
      <c:valAx>
        <c:axId val="125440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553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pPr/>
              <a:t>12/29/2018</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pPr/>
              <a:t>‹#›</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pPr/>
              <a:t>12/29/2018</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pPr/>
              <a:t>‹#›</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Hello and welcome to our presentation of our company taketaxi, this presentation is prepared by flan and </a:t>
            </a:r>
            <a:r>
              <a:rPr lang="en-US" dirty="0" err="1"/>
              <a:t>fertlan</a:t>
            </a:r>
            <a:r>
              <a:rPr lang="en-US" dirty="0"/>
              <a:t> and </a:t>
            </a:r>
            <a:r>
              <a:rPr lang="en-US" dirty="0" err="1"/>
              <a:t>diriged</a:t>
            </a:r>
            <a:r>
              <a:rPr lang="en-US" dirty="0"/>
              <a:t> by </a:t>
            </a:r>
            <a:r>
              <a:rPr lang="en-US" dirty="0" err="1"/>
              <a:t>foulan</a:t>
            </a:r>
            <a:r>
              <a:rPr lang="en-US" dirty="0"/>
              <a:t>. </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1</a:t>
            </a:fld>
            <a:endParaRPr lang="en-US"/>
          </a:p>
        </p:txBody>
      </p:sp>
    </p:spTree>
    <p:extLst>
      <p:ext uri="{BB962C8B-B14F-4D97-AF65-F5344CB8AC3E}">
        <p14:creationId xmlns:p14="http://schemas.microsoft.com/office/powerpoint/2010/main" val="424514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receive directly on your phone all information such as the name of the driver, his photo, the vehicle marque/number ( In case you lost something ), as well as his commented form and notes from previous travelers.</a:t>
            </a:r>
          </a:p>
          <a:p>
            <a:endParaRPr lang="en-US" dirty="0"/>
          </a:p>
          <a:p>
            <a:r>
              <a:rPr lang="en-US" dirty="0">
                <a:sym typeface="Wingdings" panose="05000000000000000000" pitchFamily="2" charset="2"/>
              </a:rPr>
              <a:t> </a:t>
            </a:r>
            <a:r>
              <a:rPr lang="en-US" dirty="0" err="1">
                <a:sym typeface="Wingdings" panose="05000000000000000000" pitchFamily="2" charset="2"/>
              </a:rPr>
              <a:t>Hadi</a:t>
            </a:r>
            <a:r>
              <a:rPr lang="en-US" dirty="0">
                <a:sym typeface="Wingdings" panose="05000000000000000000" pitchFamily="2" charset="2"/>
              </a:rPr>
              <a:t> </a:t>
            </a:r>
            <a:r>
              <a:rPr lang="en-US" dirty="0" err="1">
                <a:sym typeface="Wingdings" panose="05000000000000000000" pitchFamily="2" charset="2"/>
              </a:rPr>
              <a:t>mafhamthach</a:t>
            </a:r>
            <a:r>
              <a:rPr lang="en-US" dirty="0">
                <a:sym typeface="Wingdings" panose="05000000000000000000" pitchFamily="2" charset="2"/>
              </a:rPr>
              <a:t>  : </a:t>
            </a:r>
            <a:r>
              <a:rPr lang="en-US" dirty="0"/>
              <a:t>his commented</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11</a:t>
            </a:fld>
            <a:endParaRPr lang="en-US"/>
          </a:p>
        </p:txBody>
      </p:sp>
    </p:spTree>
    <p:extLst>
      <p:ext uri="{BB962C8B-B14F-4D97-AF65-F5344CB8AC3E}">
        <p14:creationId xmlns:p14="http://schemas.microsoft.com/office/powerpoint/2010/main" val="424495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then follow the taxi trace to your place on the GPS of your phone and be notified as soon as it arrives.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12</a:t>
            </a:fld>
            <a:endParaRPr lang="en-US"/>
          </a:p>
        </p:txBody>
      </p:sp>
    </p:spTree>
    <p:extLst>
      <p:ext uri="{BB962C8B-B14F-4D97-AF65-F5344CB8AC3E}">
        <p14:creationId xmlns:p14="http://schemas.microsoft.com/office/powerpoint/2010/main" val="4180120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Taxis working with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network will therefore be </a:t>
            </a:r>
            <a:r>
              <a:rPr lang="en-US" sz="1800" b="0" i="0" kern="1200" dirty="0" err="1">
                <a:solidFill>
                  <a:schemeClr val="tx1"/>
                </a:solidFill>
                <a:effectLst/>
                <a:latin typeface="+mn-lt"/>
                <a:ea typeface="+mn-ea"/>
                <a:cs typeface="+mn-cs"/>
              </a:rPr>
              <a:t>Mohammedia's</a:t>
            </a:r>
            <a:r>
              <a:rPr lang="en-US" sz="1800" b="0" i="0" kern="1200" dirty="0">
                <a:solidFill>
                  <a:schemeClr val="tx1"/>
                </a:solidFill>
                <a:effectLst/>
                <a:latin typeface="+mn-lt"/>
                <a:ea typeface="+mn-ea"/>
                <a:cs typeface="+mn-cs"/>
              </a:rPr>
              <a:t> small taxis that meet the quality criteria of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professionalism of the driver, comfort of the vehicle, respectable driving, no smoking in the car, have a proper outfit ..</a:t>
            </a:r>
            <a:endParaRPr lang="fr-FR"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8129B96-90C9-4C4A-9463-7040911BA0B2}" type="slidenum">
              <a:rPr lang="en-US" smtClean="0"/>
              <a:pPr/>
              <a:t>13</a:t>
            </a:fld>
            <a:endParaRPr lang="en-US"/>
          </a:p>
        </p:txBody>
      </p:sp>
    </p:spTree>
    <p:extLst>
      <p:ext uri="{BB962C8B-B14F-4D97-AF65-F5344CB8AC3E}">
        <p14:creationId xmlns:p14="http://schemas.microsoft.com/office/powerpoint/2010/main" val="130443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now we will present the plan that we will develop during this presentation we will start with a global presentation of the company and our team, then we will see all about market research, </a:t>
            </a:r>
            <a:r>
              <a:rPr lang="en-US" dirty="0" err="1"/>
              <a:t>mrk</a:t>
            </a:r>
            <a:r>
              <a:rPr lang="en-US" dirty="0"/>
              <a:t> strategies, financial studies. but before all that we are going to watch a small video that shows the problematic that we’re trying to solve.</a:t>
            </a:r>
          </a:p>
        </p:txBody>
      </p:sp>
      <p:sp>
        <p:nvSpPr>
          <p:cNvPr id="4" name="Slide Number Placeholder 3"/>
          <p:cNvSpPr>
            <a:spLocks noGrp="1"/>
          </p:cNvSpPr>
          <p:nvPr>
            <p:ph type="sldNum" sz="quarter" idx="5"/>
          </p:nvPr>
        </p:nvSpPr>
        <p:spPr/>
        <p:txBody>
          <a:bodyPr/>
          <a:lstStyle/>
          <a:p>
            <a:fld id="{D8129B96-90C9-4C4A-9463-7040911BA0B2}" type="slidenum">
              <a:rPr lang="en-US" smtClean="0"/>
              <a:pPr/>
              <a:t>2</a:t>
            </a:fld>
            <a:endParaRPr lang="en-US"/>
          </a:p>
        </p:txBody>
      </p:sp>
    </p:spTree>
    <p:extLst>
      <p:ext uri="{BB962C8B-B14F-4D97-AF65-F5344CB8AC3E}">
        <p14:creationId xmlns:p14="http://schemas.microsoft.com/office/powerpoint/2010/main" val="262057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in the video, it is not easy to find a taxi quickly</a:t>
            </a:r>
          </a:p>
          <a:p>
            <a:endParaRPr lang="en-US" dirty="0"/>
          </a:p>
          <a:p>
            <a:r>
              <a:rPr lang="en-US" dirty="0"/>
              <a:t>As you can see in this video, it’s not always that easy to find a taxi quickly</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3</a:t>
            </a:fld>
            <a:endParaRPr lang="en-US"/>
          </a:p>
        </p:txBody>
      </p:sp>
    </p:spTree>
    <p:extLst>
      <p:ext uri="{BB962C8B-B14F-4D97-AF65-F5344CB8AC3E}">
        <p14:creationId xmlns:p14="http://schemas.microsoft.com/office/powerpoint/2010/main" val="380907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mn-lt"/>
                <a:ea typeface="+mn-ea"/>
                <a:cs typeface="+mn-cs"/>
              </a:rPr>
              <a:t>To take advantage of the rise of mobile internet in Morocco, we decided to propose an efficient and simpler way to find a taxi. By founding our company </a:t>
            </a:r>
            <a:r>
              <a:rPr lang="en-US" sz="1800" kern="1200" dirty="0" err="1">
                <a:solidFill>
                  <a:schemeClr val="tx1"/>
                </a:solidFill>
                <a:effectLst/>
                <a:latin typeface="+mn-lt"/>
                <a:ea typeface="+mn-ea"/>
                <a:cs typeface="+mn-cs"/>
              </a:rPr>
              <a:t>TakeTaxi</a:t>
            </a:r>
            <a:r>
              <a:rPr lang="en-US" sz="1800" kern="1200" dirty="0">
                <a:solidFill>
                  <a:schemeClr val="tx1"/>
                </a:solidFill>
                <a:effectLst/>
                <a:latin typeface="+mn-lt"/>
                <a:ea typeface="+mn-ea"/>
                <a:cs typeface="+mn-cs"/>
              </a:rPr>
              <a:t>, we will certainly upset the lives of Moroccans since it will be possible to book a taxi very simply to his home, office or any other place of his choice directly from an application on his smartphone.</a:t>
            </a:r>
          </a:p>
          <a:p>
            <a:endParaRPr lang="en-US" sz="1800" kern="1200" dirty="0">
              <a:solidFill>
                <a:schemeClr val="tx1"/>
              </a:solidFill>
              <a:effectLst/>
              <a:latin typeface="+mn-lt"/>
              <a:ea typeface="+mn-ea"/>
              <a:cs typeface="+mn-cs"/>
            </a:endParaRPr>
          </a:p>
          <a:p>
            <a:pPr marL="285750" indent="-285750">
              <a:buFont typeface="Wingdings" panose="05000000000000000000" pitchFamily="2" charset="2"/>
              <a:buChar char="è"/>
            </a:pPr>
            <a:r>
              <a:rPr lang="en-US" sz="1800" kern="1200" dirty="0">
                <a:solidFill>
                  <a:schemeClr val="tx1"/>
                </a:solidFill>
                <a:effectLst/>
                <a:latin typeface="+mn-lt"/>
                <a:ea typeface="+mn-ea"/>
                <a:cs typeface="+mn-cs"/>
              </a:rPr>
              <a:t>we will certainly upset the lives of Moroccans : </a:t>
            </a:r>
            <a:r>
              <a:rPr lang="en-US" sz="1800" kern="1200" dirty="0" err="1">
                <a:solidFill>
                  <a:schemeClr val="tx1"/>
                </a:solidFill>
                <a:effectLst/>
                <a:latin typeface="+mn-lt"/>
                <a:ea typeface="+mn-ea"/>
                <a:cs typeface="+mn-cs"/>
              </a:rPr>
              <a:t>Mabanch</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liya</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fiha</a:t>
            </a:r>
            <a:r>
              <a:rPr lang="en-US" sz="1800" kern="1200" dirty="0">
                <a:solidFill>
                  <a:schemeClr val="tx1"/>
                </a:solidFill>
                <a:effectLst/>
                <a:latin typeface="+mn-lt"/>
                <a:ea typeface="+mn-ea"/>
                <a:cs typeface="+mn-cs"/>
              </a:rPr>
              <a:t> o ma3reftch </a:t>
            </a:r>
            <a:r>
              <a:rPr lang="en-US" sz="1800" kern="1200" dirty="0" err="1">
                <a:solidFill>
                  <a:schemeClr val="tx1"/>
                </a:solidFill>
                <a:effectLst/>
                <a:latin typeface="+mn-lt"/>
                <a:ea typeface="+mn-ea"/>
                <a:cs typeface="+mn-cs"/>
              </a:rPr>
              <a:t>lbadiil</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Hhh</a:t>
            </a:r>
            <a:endParaRPr lang="en-US" sz="1800" kern="1200" dirty="0">
              <a:solidFill>
                <a:schemeClr val="tx1"/>
              </a:solidFill>
              <a:effectLst/>
              <a:latin typeface="+mn-lt"/>
              <a:ea typeface="+mn-ea"/>
              <a:cs typeface="+mn-cs"/>
            </a:endParaRPr>
          </a:p>
          <a:p>
            <a:pPr marL="285750" indent="-285750">
              <a:buFont typeface="Wingdings" panose="05000000000000000000" pitchFamily="2" charset="2"/>
              <a:buChar char="è"/>
            </a:pPr>
            <a:r>
              <a:rPr lang="en-US" sz="1800" kern="1200" dirty="0">
                <a:solidFill>
                  <a:schemeClr val="tx1"/>
                </a:solidFill>
                <a:effectLst/>
                <a:latin typeface="+mn-lt"/>
                <a:ea typeface="+mn-ea"/>
                <a:cs typeface="+mn-cs"/>
              </a:rPr>
              <a:t>Au lieu de dire his, his, his </a:t>
            </a:r>
            <a:r>
              <a:rPr lang="en-US" sz="1800" kern="1200" dirty="0" err="1">
                <a:solidFill>
                  <a:schemeClr val="tx1"/>
                </a:solidFill>
                <a:effectLst/>
                <a:latin typeface="+mn-lt"/>
                <a:ea typeface="+mn-ea"/>
                <a:cs typeface="+mn-cs"/>
              </a:rPr>
              <a:t>Glebha</a:t>
            </a:r>
            <a:r>
              <a:rPr lang="en-US" sz="1800" kern="1200" dirty="0">
                <a:solidFill>
                  <a:schemeClr val="tx1"/>
                </a:solidFill>
                <a:effectLst/>
                <a:latin typeface="+mn-lt"/>
                <a:ea typeface="+mn-ea"/>
                <a:cs typeface="+mn-cs"/>
              </a:rPr>
              <a:t> your 7ssen : your home, your </a:t>
            </a:r>
            <a:r>
              <a:rPr lang="en-US" sz="1800" kern="1200" dirty="0" err="1">
                <a:solidFill>
                  <a:schemeClr val="tx1"/>
                </a:solidFill>
                <a:effectLst/>
                <a:latin typeface="+mn-lt"/>
                <a:ea typeface="+mn-ea"/>
                <a:cs typeface="+mn-cs"/>
              </a:rPr>
              <a:t>smatphone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4</a:t>
            </a:fld>
            <a:endParaRPr lang="en-US"/>
          </a:p>
        </p:txBody>
      </p:sp>
    </p:spTree>
    <p:extLst>
      <p:ext uri="{BB962C8B-B14F-4D97-AF65-F5344CB8AC3E}">
        <p14:creationId xmlns:p14="http://schemas.microsoft.com/office/powerpoint/2010/main" val="48232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SARL is a company that operates mainly in the field of transportation services. located in </a:t>
            </a:r>
            <a:r>
              <a:rPr lang="en-US" sz="1800" b="0" i="0" kern="1200" dirty="0" err="1">
                <a:solidFill>
                  <a:schemeClr val="tx1"/>
                </a:solidFill>
                <a:effectLst/>
                <a:latin typeface="+mn-lt"/>
                <a:ea typeface="+mn-ea"/>
                <a:cs typeface="+mn-cs"/>
              </a:rPr>
              <a:t>mohammedia</a:t>
            </a:r>
            <a:r>
              <a:rPr lang="en-US" sz="1800" b="0" i="0" kern="1200" dirty="0">
                <a:solidFill>
                  <a:schemeClr val="tx1"/>
                </a:solidFill>
                <a:effectLst/>
                <a:latin typeface="+mn-lt"/>
                <a:ea typeface="+mn-ea"/>
                <a:cs typeface="+mn-cs"/>
              </a:rPr>
              <a:t> to be close to our customers and our partner drivers,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has 8 months of experience, it is founded in 30/03/2018 with a capital of 80000,</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5</a:t>
            </a:fld>
            <a:endParaRPr lang="en-US"/>
          </a:p>
        </p:txBody>
      </p:sp>
    </p:spTree>
    <p:extLst>
      <p:ext uri="{BB962C8B-B14F-4D97-AF65-F5344CB8AC3E}">
        <p14:creationId xmlns:p14="http://schemas.microsoft.com/office/powerpoint/2010/main" val="395417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800" b="0" i="0" kern="1200" dirty="0">
                <a:solidFill>
                  <a:schemeClr val="tx1"/>
                </a:solidFill>
                <a:effectLst/>
                <a:latin typeface="+mn-lt"/>
                <a:ea typeface="+mn-ea"/>
                <a:cs typeface="+mn-cs"/>
              </a:rPr>
              <a:t>This company was founded by 4 engineers. Graduated from the College of Science and Technology of Media,</a:t>
            </a: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br>
              <a:rPr lang="en-US" dirty="0"/>
            </a:br>
            <a:r>
              <a:rPr lang="en-US" sz="1800" b="0" i="0" kern="1200" dirty="0">
                <a:solidFill>
                  <a:schemeClr val="tx1"/>
                </a:solidFill>
                <a:effectLst/>
                <a:latin typeface="+mn-lt"/>
                <a:ea typeface="+mn-ea"/>
                <a:cs typeface="+mn-cs"/>
              </a:rPr>
              <a:t>I am responsible for the success of the creation and implementation of our application on the market by managing risks and technical opportunities;</a:t>
            </a:r>
          </a:p>
          <a:p>
            <a:endParaRPr lang="en-US"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6</a:t>
            </a:fld>
            <a:endParaRPr lang="en-US"/>
          </a:p>
        </p:txBody>
      </p:sp>
    </p:spTree>
    <p:extLst>
      <p:ext uri="{BB962C8B-B14F-4D97-AF65-F5344CB8AC3E}">
        <p14:creationId xmlns:p14="http://schemas.microsoft.com/office/powerpoint/2010/main" val="203863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800" b="0" i="0" kern="1200" dirty="0">
                <a:solidFill>
                  <a:schemeClr val="tx1"/>
                </a:solidFill>
                <a:effectLst/>
                <a:latin typeface="+mn-lt"/>
                <a:ea typeface="+mn-ea"/>
                <a:cs typeface="+mn-cs"/>
              </a:rPr>
              <a:t>After installing the application for free on your android or </a:t>
            </a:r>
            <a:r>
              <a:rPr lang="en-US" sz="1800" b="0" i="0" kern="1200" dirty="0" err="1">
                <a:solidFill>
                  <a:schemeClr val="tx1"/>
                </a:solidFill>
                <a:effectLst/>
                <a:latin typeface="+mn-lt"/>
                <a:ea typeface="+mn-ea"/>
                <a:cs typeface="+mn-cs"/>
              </a:rPr>
              <a:t>ios</a:t>
            </a:r>
            <a:r>
              <a:rPr lang="en-US" sz="1800" b="0" i="0" kern="1200" dirty="0">
                <a:solidFill>
                  <a:schemeClr val="tx1"/>
                </a:solidFill>
                <a:effectLst/>
                <a:latin typeface="+mn-lt"/>
                <a:ea typeface="+mn-ea"/>
                <a:cs typeface="+mn-cs"/>
              </a:rPr>
              <a:t> device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8</a:t>
            </a:fld>
            <a:endParaRPr lang="en-US"/>
          </a:p>
        </p:txBody>
      </p:sp>
    </p:spTree>
    <p:extLst>
      <p:ext uri="{BB962C8B-B14F-4D97-AF65-F5344CB8AC3E}">
        <p14:creationId xmlns:p14="http://schemas.microsoft.com/office/powerpoint/2010/main" val="165278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all you need to do is specify your starting point by dragging that little pin and then click on book a taxi.</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9</a:t>
            </a:fld>
            <a:endParaRPr lang="en-US"/>
          </a:p>
        </p:txBody>
      </p:sp>
    </p:spTree>
    <p:extLst>
      <p:ext uri="{BB962C8B-B14F-4D97-AF65-F5344CB8AC3E}">
        <p14:creationId xmlns:p14="http://schemas.microsoft.com/office/powerpoint/2010/main" val="172128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soon as your request is received by one of nearest 50 partner taxis (and soon 200), He will certainly satisfy your request</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10</a:t>
            </a:fld>
            <a:endParaRPr lang="en-US"/>
          </a:p>
        </p:txBody>
      </p:sp>
    </p:spTree>
    <p:extLst>
      <p:ext uri="{BB962C8B-B14F-4D97-AF65-F5344CB8AC3E}">
        <p14:creationId xmlns:p14="http://schemas.microsoft.com/office/powerpoint/2010/main" val="93682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4584031"/>
            <a:ext cx="13728700" cy="824276"/>
          </a:xfrm>
          <a:prstGeom prst="rect">
            <a:avLst/>
          </a:prstGeom>
        </p:spPr>
        <p:txBody>
          <a:bodyPr anchor="b">
            <a:noAutofit/>
          </a:bodyPr>
          <a:lstStyle>
            <a:lvl1pPr algn="ctr">
              <a:lnSpc>
                <a:spcPct val="100000"/>
              </a:lnSpc>
              <a:defRPr sz="44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86000" y="5588781"/>
            <a:ext cx="13716000" cy="378882"/>
          </a:xfrm>
          <a:prstGeom prst="rect">
            <a:avLst/>
          </a:prstGeom>
        </p:spPr>
        <p:txBody>
          <a:bodyPr>
            <a:noAutofit/>
          </a:bodyPr>
          <a:lstStyle>
            <a:lvl1pPr marL="0" indent="0" algn="ctr">
              <a:buNone/>
              <a:defRPr sz="24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sp>
        <p:nvSpPr>
          <p:cNvPr id="4" name="日付プレースホルダー 3"/>
          <p:cNvSpPr>
            <a:spLocks noGrp="1"/>
          </p:cNvSpPr>
          <p:nvPr>
            <p:ph type="dt" sz="half" idx="10"/>
          </p:nvPr>
        </p:nvSpPr>
        <p:spPr>
          <a:xfrm>
            <a:off x="2260600" y="5967663"/>
            <a:ext cx="13716000" cy="379919"/>
          </a:xfrm>
          <a:prstGeom prst="rect">
            <a:avLst/>
          </a:prstGeom>
        </p:spPr>
        <p:txBody>
          <a:bodyPr/>
          <a:lstStyle>
            <a:lvl1pPr algn="ctr">
              <a:defRPr sz="2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178798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2570978"/>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3149088"/>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4122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Image - Ca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51821"/>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5" name="テキスト プレースホルダー 8"/>
          <p:cNvSpPr>
            <a:spLocks noGrp="1"/>
          </p:cNvSpPr>
          <p:nvPr>
            <p:ph type="body" sz="quarter" idx="18" hasCustomPrompt="1"/>
          </p:nvPr>
        </p:nvSpPr>
        <p:spPr>
          <a:xfrm>
            <a:off x="1022685" y="4692316"/>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19" hasCustomPrompt="1"/>
          </p:nvPr>
        </p:nvSpPr>
        <p:spPr>
          <a:xfrm>
            <a:off x="1283369" y="4216868"/>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0" hasCustomPrompt="1"/>
          </p:nvPr>
        </p:nvSpPr>
        <p:spPr>
          <a:xfrm>
            <a:off x="701843" y="3741848"/>
            <a:ext cx="5823284" cy="475448"/>
          </a:xfrm>
          <a:prstGeom prst="rect">
            <a:avLst/>
          </a:prstGeom>
          <a:solidFill>
            <a:srgbClr val="0070C0"/>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9417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96429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2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419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7383982" cy="3316956"/>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2" name="図プレースホルダー 13"/>
          <p:cNvSpPr>
            <a:spLocks noGrp="1"/>
          </p:cNvSpPr>
          <p:nvPr>
            <p:ph type="pic" sz="quarter" idx="18" hasCustomPrompt="1"/>
          </p:nvPr>
        </p:nvSpPr>
        <p:spPr>
          <a:xfrm>
            <a:off x="9384029" y="2289760"/>
            <a:ext cx="7383982"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3" name="テキスト プレースホルダー 8"/>
          <p:cNvSpPr>
            <a:spLocks noGrp="1"/>
          </p:cNvSpPr>
          <p:nvPr>
            <p:ph type="body" sz="quarter" idx="19" hasCustomPrompt="1"/>
          </p:nvPr>
        </p:nvSpPr>
        <p:spPr>
          <a:xfrm>
            <a:off x="3260258" y="2463377"/>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5" name="テキスト プレースホルダー 8"/>
          <p:cNvSpPr>
            <a:spLocks noGrp="1"/>
          </p:cNvSpPr>
          <p:nvPr>
            <p:ph type="body" sz="quarter" idx="20" hasCustomPrompt="1"/>
          </p:nvPr>
        </p:nvSpPr>
        <p:spPr>
          <a:xfrm>
            <a:off x="11245214" y="2454253"/>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25731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5391550"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5391550"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9384027"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9384027"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2" name="テキスト プレースホルダー 8"/>
          <p:cNvSpPr>
            <a:spLocks noGrp="1"/>
          </p:cNvSpPr>
          <p:nvPr>
            <p:ph type="body" sz="quarter" idx="27" hasCustomPrompt="1"/>
          </p:nvPr>
        </p:nvSpPr>
        <p:spPr>
          <a:xfrm>
            <a:off x="13376504"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4" name="図プレースホルダー 13"/>
          <p:cNvSpPr>
            <a:spLocks noGrp="1"/>
          </p:cNvSpPr>
          <p:nvPr>
            <p:ph type="pic" sz="quarter" idx="29" hasCustomPrompt="1"/>
          </p:nvPr>
        </p:nvSpPr>
        <p:spPr>
          <a:xfrm>
            <a:off x="13376504"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0186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243836"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6803492"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12363146" y="2261794"/>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31340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1244600" y="2262188"/>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2" name="グラフ プレースホルダー 9"/>
          <p:cNvSpPr>
            <a:spLocks noGrp="1"/>
          </p:cNvSpPr>
          <p:nvPr>
            <p:ph type="chart" sz="quarter" idx="28" hasCustomPrompt="1"/>
          </p:nvPr>
        </p:nvSpPr>
        <p:spPr>
          <a:xfrm>
            <a:off x="6804782" y="2261794"/>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3" name="グラフ プレースホルダー 9"/>
          <p:cNvSpPr>
            <a:spLocks noGrp="1"/>
          </p:cNvSpPr>
          <p:nvPr>
            <p:ph type="chart" sz="quarter" idx="29" hasCustomPrompt="1"/>
          </p:nvPr>
        </p:nvSpPr>
        <p:spPr>
          <a:xfrm>
            <a:off x="12363146" y="2261794"/>
            <a:ext cx="4718050" cy="3476625"/>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a:p>
            <a:endParaRPr lang="en-US" dirty="0"/>
          </a:p>
        </p:txBody>
      </p:sp>
    </p:spTree>
    <p:extLst>
      <p:ext uri="{BB962C8B-B14F-4D97-AF65-F5344CB8AC3E}">
        <p14:creationId xmlns:p14="http://schemas.microsoft.com/office/powerpoint/2010/main" val="4074788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465971" y="6927313"/>
            <a:ext cx="11672047"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465971" y="7445262"/>
            <a:ext cx="11672047"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Tree>
    <p:extLst>
      <p:ext uri="{BB962C8B-B14F-4D97-AF65-F5344CB8AC3E}">
        <p14:creationId xmlns:p14="http://schemas.microsoft.com/office/powerpoint/2010/main" val="299028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094246" y="6931888"/>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094246" y="7449837"/>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11" name="テキスト プレースホルダー 8"/>
          <p:cNvSpPr>
            <a:spLocks noGrp="1"/>
          </p:cNvSpPr>
          <p:nvPr>
            <p:ph type="body" sz="quarter" idx="28" hasCustomPrompt="1"/>
          </p:nvPr>
        </p:nvSpPr>
        <p:spPr>
          <a:xfrm>
            <a:off x="9519109" y="6936463"/>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テキスト プレースホルダー 8"/>
          <p:cNvSpPr>
            <a:spLocks noGrp="1"/>
          </p:cNvSpPr>
          <p:nvPr>
            <p:ph type="body" sz="quarter" idx="29" hasCustomPrompt="1"/>
          </p:nvPr>
        </p:nvSpPr>
        <p:spPr>
          <a:xfrm>
            <a:off x="9519109" y="7454412"/>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2876730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Center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02005" y="6206347"/>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802006" y="7291854"/>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802005" y="2698755"/>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802006" y="3784262"/>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403072" y="6206347"/>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403073" y="7291854"/>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2403071" y="2698755"/>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2403072" y="3784262"/>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9"/>
          </p:nvPr>
        </p:nvSpPr>
        <p:spPr>
          <a:xfrm>
            <a:off x="6091836" y="2846667"/>
            <a:ext cx="6135688" cy="6135688"/>
          </a:xfrm>
          <a:prstGeom prst="rect">
            <a:avLst/>
          </a:prstGeom>
        </p:spPr>
        <p:txBody>
          <a:bodyPr/>
          <a:lstStyle/>
          <a:p>
            <a:endParaRPr lang="en-US"/>
          </a:p>
        </p:txBody>
      </p:sp>
    </p:spTree>
    <p:extLst>
      <p:ext uri="{BB962C8B-B14F-4D97-AF65-F5344CB8AC3E}">
        <p14:creationId xmlns:p14="http://schemas.microsoft.com/office/powerpoint/2010/main" val="354586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6" name="図プレースホルダー 15"/>
          <p:cNvSpPr>
            <a:spLocks noGrp="1"/>
          </p:cNvSpPr>
          <p:nvPr>
            <p:ph type="pic" sz="quarter" idx="10" hasCustomPrompt="1"/>
          </p:nvPr>
        </p:nvSpPr>
        <p:spPr>
          <a:xfrm>
            <a:off x="0" y="0"/>
            <a:ext cx="18288000" cy="10287000"/>
          </a:xfrm>
          <a:prstGeom prst="rect">
            <a:avLst/>
          </a:prstGeom>
        </p:spPr>
        <p:txBody>
          <a:bodyPr/>
          <a:lstStyle>
            <a:lvl1pPr marL="0" indent="0">
              <a:buNone/>
              <a:defRPr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60600" y="5697066"/>
            <a:ext cx="13741400" cy="2364092"/>
          </a:xfrm>
          <a:prstGeom prst="rect">
            <a:avLst/>
          </a:prstGeom>
        </p:spPr>
        <p:txBody>
          <a:bodyPr>
            <a:noAutofit/>
          </a:bodyPr>
          <a:lstStyle>
            <a:lvl1pPr marL="0" indent="0" algn="ctr">
              <a:lnSpc>
                <a:spcPct val="110000"/>
              </a:lnSpc>
              <a:buNone/>
              <a:defRPr sz="20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11" name="直線コネクタ 10"/>
          <p:cNvCxnSpPr/>
          <p:nvPr userDrawn="1"/>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7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 No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5391550"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9384027"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3376504"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45167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73017"/>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8"/>
          <p:cNvSpPr>
            <a:spLocks noGrp="1"/>
          </p:cNvSpPr>
          <p:nvPr>
            <p:ph type="body" sz="quarter" idx="14" hasCustomPrompt="1"/>
          </p:nvPr>
        </p:nvSpPr>
        <p:spPr>
          <a:xfrm>
            <a:off x="1735248" y="8540450"/>
            <a:ext cx="14807465" cy="885938"/>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735248"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8" name="図プレースホルダー 13"/>
          <p:cNvSpPr>
            <a:spLocks noGrp="1"/>
          </p:cNvSpPr>
          <p:nvPr>
            <p:ph type="pic" sz="quarter" idx="23" hasCustomPrompt="1"/>
          </p:nvPr>
        </p:nvSpPr>
        <p:spPr>
          <a:xfrm>
            <a:off x="6146860"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1" name="図プレースホルダー 13"/>
          <p:cNvSpPr>
            <a:spLocks noGrp="1"/>
          </p:cNvSpPr>
          <p:nvPr>
            <p:ph type="pic" sz="quarter" idx="26" hasCustomPrompt="1"/>
          </p:nvPr>
        </p:nvSpPr>
        <p:spPr>
          <a:xfrm>
            <a:off x="9133944"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6" name="テキスト プレースホルダー 8"/>
          <p:cNvSpPr>
            <a:spLocks noGrp="1"/>
          </p:cNvSpPr>
          <p:nvPr>
            <p:ph type="body" sz="quarter" idx="19" hasCustomPrompt="1"/>
          </p:nvPr>
        </p:nvSpPr>
        <p:spPr>
          <a:xfrm>
            <a:off x="1735248" y="5287706"/>
            <a:ext cx="4411612" cy="3007121"/>
          </a:xfrm>
          <a:prstGeom prst="rect">
            <a:avLst/>
          </a:prstGeom>
          <a:solidFill>
            <a:schemeClr val="tx1">
              <a:lumMod val="75000"/>
              <a:lumOff val="25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7" name="テキスト プレースホルダー 8"/>
          <p:cNvSpPr>
            <a:spLocks noGrp="1"/>
          </p:cNvSpPr>
          <p:nvPr>
            <p:ph type="body" sz="quarter" idx="20" hasCustomPrompt="1"/>
          </p:nvPr>
        </p:nvSpPr>
        <p:spPr>
          <a:xfrm>
            <a:off x="4719648" y="2315907"/>
            <a:ext cx="4411612" cy="2984500"/>
          </a:xfrm>
          <a:prstGeom prst="rect">
            <a:avLst/>
          </a:prstGeom>
          <a:solidFill>
            <a:srgbClr val="0070C0"/>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9" name="テキスト プレースホルダー 8"/>
          <p:cNvSpPr>
            <a:spLocks noGrp="1"/>
          </p:cNvSpPr>
          <p:nvPr>
            <p:ph type="body" sz="quarter" idx="30" hasCustomPrompt="1"/>
          </p:nvPr>
        </p:nvSpPr>
        <p:spPr>
          <a:xfrm>
            <a:off x="12118401" y="2324042"/>
            <a:ext cx="4411612" cy="2984500"/>
          </a:xfrm>
          <a:prstGeom prst="rect">
            <a:avLst/>
          </a:prstGeom>
          <a:solidFill>
            <a:schemeClr val="bg1">
              <a:lumMod val="50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1" name="テキスト プレースホルダー 8"/>
          <p:cNvSpPr>
            <a:spLocks noGrp="1"/>
          </p:cNvSpPr>
          <p:nvPr>
            <p:ph type="body" sz="quarter" idx="31" hasCustomPrompt="1"/>
          </p:nvPr>
        </p:nvSpPr>
        <p:spPr>
          <a:xfrm>
            <a:off x="9131260" y="5287705"/>
            <a:ext cx="4411612" cy="3007121"/>
          </a:xfrm>
          <a:prstGeom prst="rect">
            <a:avLst/>
          </a:prstGeom>
          <a:solidFill>
            <a:srgbClr val="0099FF"/>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3" name="図プレースホルダー 13"/>
          <p:cNvSpPr>
            <a:spLocks noGrp="1"/>
          </p:cNvSpPr>
          <p:nvPr>
            <p:ph type="pic" sz="quarter" idx="32" hasCustomPrompt="1"/>
          </p:nvPr>
        </p:nvSpPr>
        <p:spPr>
          <a:xfrm>
            <a:off x="13542872"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50907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69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0" name="表プレースホルダー 9"/>
          <p:cNvSpPr>
            <a:spLocks noGrp="1"/>
          </p:cNvSpPr>
          <p:nvPr>
            <p:ph type="tbl" sz="quarter" idx="13" hasCustomPrompt="1"/>
          </p:nvPr>
        </p:nvSpPr>
        <p:spPr>
          <a:xfrm>
            <a:off x="1509844"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6" name="テキスト プレースホルダー 22"/>
          <p:cNvSpPr>
            <a:spLocks noGrp="1"/>
          </p:cNvSpPr>
          <p:nvPr>
            <p:ph type="body" sz="quarter" idx="16" hasCustomPrompt="1"/>
          </p:nvPr>
        </p:nvSpPr>
        <p:spPr>
          <a:xfrm>
            <a:off x="1417827" y="7338445"/>
            <a:ext cx="4629559" cy="720080"/>
          </a:xfrm>
        </p:spPr>
        <p:txBody>
          <a:bodyPr anchor="ctr">
            <a:normAutofit/>
          </a:bodyPr>
          <a:lstStyle>
            <a:lvl1pPr algn="l">
              <a:defRPr sz="4000">
                <a:latin typeface="+mj-lt"/>
              </a:defRPr>
            </a:lvl1pPr>
          </a:lstStyle>
          <a:p>
            <a:pPr lvl="0"/>
            <a:r>
              <a:rPr lang="en-US" dirty="0"/>
              <a:t>Text Here</a:t>
            </a:r>
          </a:p>
        </p:txBody>
      </p:sp>
      <p:sp>
        <p:nvSpPr>
          <p:cNvPr id="27" name="テキスト プレースホルダー 5"/>
          <p:cNvSpPr>
            <a:spLocks noGrp="1"/>
          </p:cNvSpPr>
          <p:nvPr>
            <p:ph type="body" sz="quarter" idx="17" hasCustomPrompt="1"/>
          </p:nvPr>
        </p:nvSpPr>
        <p:spPr>
          <a:xfrm>
            <a:off x="1404186"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28" name="表プレースホルダー 9"/>
          <p:cNvSpPr>
            <a:spLocks noGrp="1"/>
          </p:cNvSpPr>
          <p:nvPr>
            <p:ph type="tbl" sz="quarter" idx="18" hasCustomPrompt="1"/>
          </p:nvPr>
        </p:nvSpPr>
        <p:spPr>
          <a:xfrm>
            <a:off x="6876059"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9" name="テキスト プレースホルダー 22"/>
          <p:cNvSpPr>
            <a:spLocks noGrp="1"/>
          </p:cNvSpPr>
          <p:nvPr>
            <p:ph type="body" sz="quarter" idx="19" hasCustomPrompt="1"/>
          </p:nvPr>
        </p:nvSpPr>
        <p:spPr>
          <a:xfrm>
            <a:off x="6784042" y="7338445"/>
            <a:ext cx="4629559" cy="720080"/>
          </a:xfrm>
        </p:spPr>
        <p:txBody>
          <a:bodyPr anchor="ctr">
            <a:normAutofit/>
          </a:bodyPr>
          <a:lstStyle>
            <a:lvl1pPr algn="l">
              <a:defRPr sz="4000">
                <a:latin typeface="+mj-lt"/>
              </a:defRPr>
            </a:lvl1pPr>
          </a:lstStyle>
          <a:p>
            <a:pPr lvl="0"/>
            <a:r>
              <a:rPr lang="en-US" dirty="0"/>
              <a:t>Text Here</a:t>
            </a:r>
          </a:p>
        </p:txBody>
      </p:sp>
      <p:sp>
        <p:nvSpPr>
          <p:cNvPr id="30" name="テキスト プレースホルダー 5"/>
          <p:cNvSpPr>
            <a:spLocks noGrp="1"/>
          </p:cNvSpPr>
          <p:nvPr>
            <p:ph type="body" sz="quarter" idx="20" hasCustomPrompt="1"/>
          </p:nvPr>
        </p:nvSpPr>
        <p:spPr>
          <a:xfrm>
            <a:off x="6770401"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31" name="表プレースホルダー 9"/>
          <p:cNvSpPr>
            <a:spLocks noGrp="1"/>
          </p:cNvSpPr>
          <p:nvPr>
            <p:ph type="tbl" sz="quarter" idx="21" hasCustomPrompt="1"/>
          </p:nvPr>
        </p:nvSpPr>
        <p:spPr>
          <a:xfrm>
            <a:off x="12288342"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32" name="テキスト プレースホルダー 22"/>
          <p:cNvSpPr>
            <a:spLocks noGrp="1"/>
          </p:cNvSpPr>
          <p:nvPr>
            <p:ph type="body" sz="quarter" idx="22" hasCustomPrompt="1"/>
          </p:nvPr>
        </p:nvSpPr>
        <p:spPr>
          <a:xfrm>
            <a:off x="12196325" y="7338445"/>
            <a:ext cx="4629559" cy="720080"/>
          </a:xfrm>
        </p:spPr>
        <p:txBody>
          <a:bodyPr anchor="ctr">
            <a:normAutofit/>
          </a:bodyPr>
          <a:lstStyle>
            <a:lvl1pPr algn="l">
              <a:defRPr sz="4000">
                <a:latin typeface="+mj-lt"/>
              </a:defRPr>
            </a:lvl1pPr>
          </a:lstStyle>
          <a:p>
            <a:pPr lvl="0"/>
            <a:r>
              <a:rPr lang="en-US" dirty="0"/>
              <a:t>Text Here</a:t>
            </a:r>
          </a:p>
        </p:txBody>
      </p:sp>
      <p:sp>
        <p:nvSpPr>
          <p:cNvPr id="33" name="テキスト プレースホルダー 5"/>
          <p:cNvSpPr>
            <a:spLocks noGrp="1"/>
          </p:cNvSpPr>
          <p:nvPr>
            <p:ph type="body" sz="quarter" idx="23" hasCustomPrompt="1"/>
          </p:nvPr>
        </p:nvSpPr>
        <p:spPr>
          <a:xfrm>
            <a:off x="12182683"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Tree>
    <p:extLst>
      <p:ext uri="{BB962C8B-B14F-4D97-AF65-F5344CB8AC3E}">
        <p14:creationId xmlns:p14="http://schemas.microsoft.com/office/powerpoint/2010/main" val="415594235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Tree>
    <p:extLst>
      <p:ext uri="{BB962C8B-B14F-4D97-AF65-F5344CB8AC3E}">
        <p14:creationId xmlns:p14="http://schemas.microsoft.com/office/powerpoint/2010/main" val="39463974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27" name="対角する 2 つの角を切り取った四角形 26"/>
          <p:cNvSpPr/>
          <p:nvPr userDrawn="1"/>
        </p:nvSpPr>
        <p:spPr>
          <a:xfrm rot="21226749">
            <a:off x="7890829" y="237510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対角する 2 つの角を切り取った四角形 27"/>
          <p:cNvSpPr/>
          <p:nvPr userDrawn="1"/>
        </p:nvSpPr>
        <p:spPr>
          <a:xfrm rot="21054230">
            <a:off x="7701743" y="225891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テキスト プレースホルダー 22"/>
          <p:cNvSpPr>
            <a:spLocks noGrp="1"/>
          </p:cNvSpPr>
          <p:nvPr>
            <p:ph type="body" sz="quarter" idx="15" hasCustomPrompt="1"/>
          </p:nvPr>
        </p:nvSpPr>
        <p:spPr>
          <a:xfrm>
            <a:off x="7645360" y="220166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47" name="テキスト プレースホルダー 5"/>
          <p:cNvSpPr>
            <a:spLocks noGrp="1"/>
          </p:cNvSpPr>
          <p:nvPr>
            <p:ph type="body" sz="quarter" idx="14" hasCustomPrompt="1"/>
          </p:nvPr>
        </p:nvSpPr>
        <p:spPr>
          <a:xfrm>
            <a:off x="8869602" y="221711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1" name="対角する 2 つの角を切り取った四角形 50"/>
          <p:cNvSpPr/>
          <p:nvPr userDrawn="1"/>
        </p:nvSpPr>
        <p:spPr>
          <a:xfrm rot="21226749">
            <a:off x="7888530" y="3815267"/>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対角する 2 つの角を切り取った四角形 51"/>
          <p:cNvSpPr/>
          <p:nvPr userDrawn="1"/>
        </p:nvSpPr>
        <p:spPr>
          <a:xfrm rot="21054230">
            <a:off x="7699444" y="3699069"/>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テキスト プレースホルダー 22"/>
          <p:cNvSpPr>
            <a:spLocks noGrp="1"/>
          </p:cNvSpPr>
          <p:nvPr>
            <p:ph type="body" sz="quarter" idx="16" hasCustomPrompt="1"/>
          </p:nvPr>
        </p:nvSpPr>
        <p:spPr>
          <a:xfrm>
            <a:off x="7643060" y="3641826"/>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4" name="テキスト プレースホルダー 5"/>
          <p:cNvSpPr>
            <a:spLocks noGrp="1"/>
          </p:cNvSpPr>
          <p:nvPr>
            <p:ph type="body" sz="quarter" idx="17" hasCustomPrompt="1"/>
          </p:nvPr>
        </p:nvSpPr>
        <p:spPr>
          <a:xfrm>
            <a:off x="8867303" y="3657278"/>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5" name="対角する 2 つの角を切り取った四角形 54"/>
          <p:cNvSpPr/>
          <p:nvPr userDrawn="1"/>
        </p:nvSpPr>
        <p:spPr>
          <a:xfrm rot="21226749">
            <a:off x="7890829" y="5337930"/>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対角する 2 つの角を切り取った四角形 55"/>
          <p:cNvSpPr/>
          <p:nvPr userDrawn="1"/>
        </p:nvSpPr>
        <p:spPr>
          <a:xfrm rot="21054230">
            <a:off x="7701743" y="5221732"/>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テキスト プレースホルダー 22"/>
          <p:cNvSpPr>
            <a:spLocks noGrp="1"/>
          </p:cNvSpPr>
          <p:nvPr>
            <p:ph type="body" sz="quarter" idx="18" hasCustomPrompt="1"/>
          </p:nvPr>
        </p:nvSpPr>
        <p:spPr>
          <a:xfrm>
            <a:off x="7645360" y="5164489"/>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8" name="テキスト プレースホルダー 5"/>
          <p:cNvSpPr>
            <a:spLocks noGrp="1"/>
          </p:cNvSpPr>
          <p:nvPr>
            <p:ph type="body" sz="quarter" idx="19" hasCustomPrompt="1"/>
          </p:nvPr>
        </p:nvSpPr>
        <p:spPr>
          <a:xfrm>
            <a:off x="8869602" y="5179941"/>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9" name="対角する 2 つの角を切り取った四角形 58"/>
          <p:cNvSpPr/>
          <p:nvPr userDrawn="1"/>
        </p:nvSpPr>
        <p:spPr>
          <a:xfrm rot="21226749">
            <a:off x="7888528" y="685009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対角する 2 つの角を切り取った四角形 59"/>
          <p:cNvSpPr/>
          <p:nvPr userDrawn="1"/>
        </p:nvSpPr>
        <p:spPr>
          <a:xfrm rot="21054230">
            <a:off x="7699442" y="673390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テキスト プレースホルダー 22"/>
          <p:cNvSpPr>
            <a:spLocks noGrp="1"/>
          </p:cNvSpPr>
          <p:nvPr>
            <p:ph type="body" sz="quarter" idx="20" hasCustomPrompt="1"/>
          </p:nvPr>
        </p:nvSpPr>
        <p:spPr>
          <a:xfrm>
            <a:off x="7643058" y="667665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2" name="テキスト プレースホルダー 5"/>
          <p:cNvSpPr>
            <a:spLocks noGrp="1"/>
          </p:cNvSpPr>
          <p:nvPr>
            <p:ph type="body" sz="quarter" idx="21" hasCustomPrompt="1"/>
          </p:nvPr>
        </p:nvSpPr>
        <p:spPr>
          <a:xfrm>
            <a:off x="8867301" y="669210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3" name="対角する 2 つの角を切り取った四角形 62"/>
          <p:cNvSpPr/>
          <p:nvPr userDrawn="1"/>
        </p:nvSpPr>
        <p:spPr>
          <a:xfrm rot="21226749">
            <a:off x="7888530" y="8351771"/>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対角する 2 つの角を切り取った四角形 63"/>
          <p:cNvSpPr/>
          <p:nvPr userDrawn="1"/>
        </p:nvSpPr>
        <p:spPr>
          <a:xfrm rot="21054230">
            <a:off x="7699444" y="8235573"/>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テキスト プレースホルダー 22"/>
          <p:cNvSpPr>
            <a:spLocks noGrp="1"/>
          </p:cNvSpPr>
          <p:nvPr>
            <p:ph type="body" sz="quarter" idx="22" hasCustomPrompt="1"/>
          </p:nvPr>
        </p:nvSpPr>
        <p:spPr>
          <a:xfrm>
            <a:off x="7643060" y="8178330"/>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6" name="テキスト プレースホルダー 5"/>
          <p:cNvSpPr>
            <a:spLocks noGrp="1"/>
          </p:cNvSpPr>
          <p:nvPr>
            <p:ph type="body" sz="quarter" idx="23" hasCustomPrompt="1"/>
          </p:nvPr>
        </p:nvSpPr>
        <p:spPr>
          <a:xfrm>
            <a:off x="8867303" y="8193782"/>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7" name="テキスト プレースホルダー 22"/>
          <p:cNvSpPr>
            <a:spLocks noGrp="1"/>
          </p:cNvSpPr>
          <p:nvPr>
            <p:ph type="body" sz="quarter" idx="13" hasCustomPrompt="1"/>
          </p:nvPr>
        </p:nvSpPr>
        <p:spPr>
          <a:xfrm>
            <a:off x="934376" y="2191172"/>
            <a:ext cx="6193225" cy="7043124"/>
          </a:xfrm>
        </p:spPr>
        <p:txBody>
          <a:bodyPr anchor="ctr">
            <a:normAutofit/>
          </a:bodyPr>
          <a:lstStyle>
            <a:lvl1pPr algn="l">
              <a:lnSpc>
                <a:spcPts val="8000"/>
              </a:lnSpc>
              <a:defRPr sz="8000">
                <a:solidFill>
                  <a:srgbClr val="525252"/>
                </a:solidFill>
                <a:latin typeface="+mj-lt"/>
              </a:defRPr>
            </a:lvl1pPr>
          </a:lstStyle>
          <a:p>
            <a:pPr lvl="0"/>
            <a:r>
              <a:rPr lang="en-US" dirty="0"/>
              <a:t>Text</a:t>
            </a:r>
            <a:br>
              <a:rPr lang="en-US" dirty="0"/>
            </a:br>
            <a:r>
              <a:rPr lang="en-US" dirty="0"/>
              <a:t>Here</a:t>
            </a:r>
          </a:p>
        </p:txBody>
      </p:sp>
    </p:spTree>
    <p:extLst>
      <p:ext uri="{BB962C8B-B14F-4D97-AF65-F5344CB8AC3E}">
        <p14:creationId xmlns:p14="http://schemas.microsoft.com/office/powerpoint/2010/main" val="421371115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82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2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13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Image with Caption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
        <p:nvSpPr>
          <p:cNvPr id="13" name="テキスト プレースホルダー 22"/>
          <p:cNvSpPr>
            <a:spLocks noGrp="1"/>
          </p:cNvSpPr>
          <p:nvPr>
            <p:ph type="body" sz="quarter" idx="17" hasCustomPrompt="1"/>
          </p:nvPr>
        </p:nvSpPr>
        <p:spPr>
          <a:xfrm>
            <a:off x="1980879" y="7965792"/>
            <a:ext cx="6415120" cy="634092"/>
          </a:xfrm>
          <a:gradFill>
            <a:gsLst>
              <a:gs pos="0">
                <a:schemeClr val="accent1">
                  <a:alpha val="0"/>
                </a:schemeClr>
              </a:gs>
              <a:gs pos="32000">
                <a:schemeClr val="accent1">
                  <a:alpha val="18000"/>
                </a:schemeClr>
              </a:gs>
              <a:gs pos="100000">
                <a:srgbClr val="02B8AD"/>
              </a:gs>
            </a:gsLst>
            <a:lin ang="0" scaled="1"/>
          </a:gradFill>
        </p:spPr>
        <p:txBody>
          <a:bodyPr anchor="ctr">
            <a:noAutofit/>
          </a:bodyPr>
          <a:lstStyle>
            <a:lvl1pPr algn="r">
              <a:defRPr sz="4000">
                <a:solidFill>
                  <a:schemeClr val="bg1">
                    <a:lumMod val="95000"/>
                  </a:schemeClr>
                </a:solidFill>
                <a:latin typeface="+mj-lt"/>
              </a:defRPr>
            </a:lvl1pPr>
          </a:lstStyle>
          <a:p>
            <a:pPr lvl="0"/>
            <a:r>
              <a:rPr lang="en-US" dirty="0"/>
              <a:t>“Text Here”</a:t>
            </a:r>
          </a:p>
        </p:txBody>
      </p:sp>
    </p:spTree>
    <p:extLst>
      <p:ext uri="{BB962C8B-B14F-4D97-AF65-F5344CB8AC3E}">
        <p14:creationId xmlns:p14="http://schemas.microsoft.com/office/powerpoint/2010/main" val="42181962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bg/>
                                          </p:spTgt>
                                        </p:tgtEl>
                                        <p:attrNameLst>
                                          <p:attrName>style.visibility</p:attrName>
                                        </p:attrNameLst>
                                      </p:cBhvr>
                                      <p:to>
                                        <p:strVal val="visible"/>
                                      </p:to>
                                    </p:set>
                                    <p:anim calcmode="lin" valueType="num">
                                      <p:cBhvr additive="base">
                                        <p:cTn id="3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bg/>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2" presetClass="entr" presetSubtype="8" decel="100000" fill="hold" nodeType="after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50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13" grpId="0" uiExpand="1"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107472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16229" y="3453469"/>
            <a:ext cx="17646914" cy="928687"/>
          </a:xfrm>
          <a:prstGeom prst="rect">
            <a:avLst/>
          </a:prstGeom>
        </p:spPr>
        <p:txBody>
          <a:bodyPr anchor="b"/>
          <a:lstStyle>
            <a:lvl1pPr algn="ctr">
              <a:defRPr sz="36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16230" y="4596063"/>
            <a:ext cx="17646913" cy="3814863"/>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038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0" y="5666877"/>
            <a:ext cx="15370175"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15370173"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2279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3530"/>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2538664"/>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3624170"/>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2532906"/>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3618412"/>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76659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3.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50000"/>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80" r:id="rId4"/>
    <p:sldLayoutId id="2147483691" r:id="rId5"/>
    <p:sldLayoutId id="2147483701" r:id="rId6"/>
  </p:sldLayoutIdLst>
  <p:hf hdr="0" ft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userDrawn="1"/>
        </p:nvSpPr>
        <p:spPr>
          <a:xfrm>
            <a:off x="0" y="9757611"/>
            <a:ext cx="18288000" cy="5293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schemeClr val="bg1"/>
              </a:solidFill>
            </a:endParaRPr>
          </a:p>
        </p:txBody>
      </p:sp>
      <p:sp>
        <p:nvSpPr>
          <p:cNvPr id="9" name="フッター プレースホルダー 2"/>
          <p:cNvSpPr>
            <a:spLocks noGrp="1"/>
          </p:cNvSpPr>
          <p:nvPr>
            <p:ph type="ftr" sz="quarter" idx="3"/>
          </p:nvPr>
        </p:nvSpPr>
        <p:spPr>
          <a:xfrm>
            <a:off x="5849051" y="9820652"/>
            <a:ext cx="6172200" cy="346031"/>
          </a:xfrm>
          <a:prstGeom prst="rect">
            <a:avLst/>
          </a:prstGeom>
        </p:spPr>
        <p:txBody>
          <a:bodyPr/>
          <a:lstStyle>
            <a:lvl1pPr algn="ct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2" name="スライド番号プレースホルダー 3"/>
          <p:cNvSpPr>
            <a:spLocks noGrp="1"/>
          </p:cNvSpPr>
          <p:nvPr>
            <p:ph type="sldNum" sz="quarter" idx="4"/>
          </p:nvPr>
        </p:nvSpPr>
        <p:spPr>
          <a:xfrm>
            <a:off x="14149137" y="9829802"/>
            <a:ext cx="4114800" cy="336881"/>
          </a:xfrm>
          <a:prstGeom prst="rect">
            <a:avLst/>
          </a:prstGeom>
        </p:spPr>
        <p:txBody>
          <a:bodyPr/>
          <a:lstStyle>
            <a:lvl1pPr algn="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Slide </a:t>
            </a:r>
            <a:fld id="{DAEF4D36-AE85-49C9-90DE-66D02B257272}" type="slidenum">
              <a:rPr lang="en-US" smtClean="0"/>
              <a:pPr/>
              <a:t>‹#›</a:t>
            </a:fld>
            <a:endParaRPr lang="en-US"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82" r:id="rId3"/>
    <p:sldLayoutId id="2147483696" r:id="rId4"/>
    <p:sldLayoutId id="2147483683" r:id="rId5"/>
    <p:sldLayoutId id="2147483684" r:id="rId6"/>
    <p:sldLayoutId id="2147483685" r:id="rId7"/>
    <p:sldLayoutId id="2147483686" r:id="rId8"/>
    <p:sldLayoutId id="2147483695" r:id="rId9"/>
    <p:sldLayoutId id="2147483697" r:id="rId10"/>
    <p:sldLayoutId id="2147483698" r:id="rId11"/>
    <p:sldLayoutId id="2147483699" r:id="rId12"/>
    <p:sldLayoutId id="2147483694" r:id="rId13"/>
    <p:sldLayoutId id="2147483690" r:id="rId14"/>
    <p:sldLayoutId id="2147483687" r:id="rId15"/>
    <p:sldLayoutId id="2147483700" r:id="rId16"/>
    <p:sldLayoutId id="2147483702" r:id="rId17"/>
    <p:sldLayoutId id="2147483703" r:id="rId18"/>
    <p:sldLayoutId id="2147483704" r:id="rId19"/>
  </p:sldLayoutIdLst>
  <p:hf hdr="0" ft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f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0"/>
            <a:ext cx="18287999" cy="10286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タイトル 6"/>
          <p:cNvSpPr>
            <a:spLocks noGrp="1"/>
          </p:cNvSpPr>
          <p:nvPr>
            <p:ph type="ctrTitle"/>
          </p:nvPr>
        </p:nvSpPr>
        <p:spPr>
          <a:xfrm>
            <a:off x="3498985" y="3401096"/>
            <a:ext cx="13728700" cy="1852863"/>
          </a:xfrm>
        </p:spPr>
        <p:txBody>
          <a:bodyPr/>
          <a:lstStyle/>
          <a:p>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ake</a:t>
            </a:r>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axi</a:t>
            </a:r>
            <a:br>
              <a:rPr lang="en-US" dirty="0"/>
            </a:br>
            <a:r>
              <a:rPr lang="en-US" sz="3600" i="1" dirty="0">
                <a:latin typeface="Batang" pitchFamily="18" charset="-127"/>
                <a:ea typeface="Batang" pitchFamily="18" charset="-127"/>
              </a:rPr>
              <a:t>Easy, Secure, Comfortable</a:t>
            </a:r>
            <a:endParaRPr lang="en-US" i="1" dirty="0">
              <a:latin typeface="Batang" pitchFamily="18" charset="-127"/>
              <a:ea typeface="Batang" pitchFamily="18" charset="-127"/>
            </a:endParaRPr>
          </a:p>
        </p:txBody>
      </p:sp>
      <p:cxnSp>
        <p:nvCxnSpPr>
          <p:cNvPr id="11" name="直線コネクタ 10"/>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3" descr="D:\ILISI_2\Phase1\marketing\taketaxi.png"/>
          <p:cNvPicPr>
            <a:picLocks noChangeAspect="1" noChangeArrowheads="1"/>
          </p:cNvPicPr>
          <p:nvPr/>
        </p:nvPicPr>
        <p:blipFill>
          <a:blip r:embed="rId3"/>
          <a:srcRect/>
          <a:stretch>
            <a:fillRect/>
          </a:stretch>
        </p:blipFill>
        <p:spPr bwMode="auto">
          <a:xfrm>
            <a:off x="5000017" y="3128456"/>
            <a:ext cx="1887169" cy="1838934"/>
          </a:xfrm>
          <a:prstGeom prst="rect">
            <a:avLst/>
          </a:prstGeom>
          <a:noFill/>
        </p:spPr>
      </p:pic>
      <p:sp>
        <p:nvSpPr>
          <p:cNvPr id="12" name="サブタイトル 2"/>
          <p:cNvSpPr>
            <a:spLocks noGrp="1"/>
          </p:cNvSpPr>
          <p:nvPr>
            <p:ph type="subTitle" idx="1"/>
          </p:nvPr>
        </p:nvSpPr>
        <p:spPr>
          <a:xfrm>
            <a:off x="646262" y="6295233"/>
            <a:ext cx="7776864" cy="3384376"/>
          </a:xfrm>
        </p:spPr>
        <p:txBody>
          <a:bodyPr>
            <a:normAutofit fontScale="92500" lnSpcReduction="20000"/>
          </a:bodyPr>
          <a:lstStyle/>
          <a:p>
            <a:pPr algn="l"/>
            <a:r>
              <a:rPr lang="fr-FR" sz="4800" b="1" dirty="0">
                <a:solidFill>
                  <a:srgbClr val="F26B36"/>
                </a:solidFill>
                <a:latin typeface="Batang" pitchFamily="18" charset="-127"/>
                <a:ea typeface="Batang" pitchFamily="18" charset="-127"/>
                <a:cs typeface="+mn-cs"/>
              </a:rPr>
              <a:t>Réalisé par:</a:t>
            </a:r>
            <a:endParaRPr lang="fr-FR" dirty="0">
              <a:solidFill>
                <a:srgbClr val="F26B36"/>
              </a:solidFill>
              <a:latin typeface="Batang" pitchFamily="18" charset="-127"/>
              <a:ea typeface="Batang" pitchFamily="18" charset="-127"/>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ABOUMOUSSA Zainaba</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AKERKAOU Rizki</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BAROUCH Ayoub</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KANDRY Hafsa</a:t>
            </a:r>
          </a:p>
          <a:p>
            <a:endParaRPr lang="en-US" dirty="0"/>
          </a:p>
        </p:txBody>
      </p:sp>
      <p:sp>
        <p:nvSpPr>
          <p:cNvPr id="13" name="サブタイトル 2"/>
          <p:cNvSpPr txBox="1">
            <a:spLocks/>
          </p:cNvSpPr>
          <p:nvPr/>
        </p:nvSpPr>
        <p:spPr>
          <a:xfrm>
            <a:off x="11446996" y="6809360"/>
            <a:ext cx="6841004" cy="2948069"/>
          </a:xfrm>
          <a:prstGeom prst="rect">
            <a:avLst/>
          </a:prstGeom>
        </p:spPr>
        <p:txBody>
          <a:bodyPr vert="horz" lIns="163275" tIns="81638" rIns="163275" bIns="81638" rtlCol="0">
            <a:normAutofit/>
          </a:bodyPr>
          <a:lstStyle>
            <a:lvl1pPr marL="0" indent="0" algn="ctr" defTabSz="1632753" rtl="0" eaLnBrk="1" latinLnBrk="0" hangingPunct="1">
              <a:lnSpc>
                <a:spcPts val="3000"/>
              </a:lnSpc>
              <a:spcBef>
                <a:spcPct val="20000"/>
              </a:spcBef>
              <a:buFontTx/>
              <a:buNone/>
              <a:defRPr sz="3600" i="0" kern="1200" baseline="0">
                <a:solidFill>
                  <a:schemeClr val="accent1"/>
                </a:solidFill>
                <a:latin typeface="+mj-lt"/>
                <a:ea typeface="+mn-ea"/>
                <a:cs typeface="+mn-cs"/>
              </a:defRPr>
            </a:lvl1pPr>
            <a:lvl2pPr marL="816376"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9pPr>
          </a:lstStyle>
          <a:p>
            <a:pPr algn="l"/>
            <a:r>
              <a:rPr lang="fr-FR" sz="4800" b="1" dirty="0">
                <a:solidFill>
                  <a:srgbClr val="F26B36"/>
                </a:solidFill>
                <a:latin typeface="Batang" pitchFamily="18" charset="-127"/>
                <a:ea typeface="Batang" pitchFamily="18" charset="-127"/>
              </a:rPr>
              <a:t>Encadré par:</a:t>
            </a:r>
            <a:endParaRPr lang="fr-FR" sz="4800" b="1" dirty="0">
              <a:solidFill>
                <a:srgbClr val="0099FF"/>
              </a:solidFill>
              <a:latin typeface="Batang" pitchFamily="18" charset="-127"/>
              <a:ea typeface="Batang" pitchFamily="18" charset="-127"/>
            </a:endParaRPr>
          </a:p>
          <a:p>
            <a:pPr marL="571500" indent="-571500" algn="l">
              <a:buFont typeface="Arial" pitchFamily="34" charset="0"/>
              <a:buChar char="•"/>
            </a:pPr>
            <a:r>
              <a:rPr lang="fr-MA" b="1" dirty="0">
                <a:solidFill>
                  <a:schemeClr val="bg1"/>
                </a:solidFill>
                <a:latin typeface="Batang" pitchFamily="18" charset="-127"/>
                <a:ea typeface="Batang" pitchFamily="18" charset="-127"/>
              </a:rPr>
              <a:t>M. A. HASBAOUI</a:t>
            </a:r>
            <a:endParaRPr lang="en-US" b="1" dirty="0">
              <a:solidFill>
                <a:schemeClr val="bg1"/>
              </a:solidFill>
              <a:latin typeface="Batang" pitchFamily="18" charset="-127"/>
              <a:ea typeface="Batang" pitchFamily="18" charset="-127"/>
            </a:endParaRPr>
          </a:p>
        </p:txBody>
      </p:sp>
    </p:spTree>
    <p:extLst>
      <p:ext uri="{BB962C8B-B14F-4D97-AF65-F5344CB8AC3E}">
        <p14:creationId xmlns:p14="http://schemas.microsoft.com/office/powerpoint/2010/main" val="1778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567097"/>
            <a:ext cx="4770950" cy="3152806"/>
          </a:xfrm>
        </p:spPr>
        <p:txBody>
          <a:bodyPr>
            <a:normAutofit/>
          </a:bodyPr>
          <a:lstStyle/>
          <a:p>
            <a:r>
              <a:rPr lang="fr-FR" sz="6100" b="1" dirty="0"/>
              <a:t>Conducteur</a:t>
            </a:r>
          </a:p>
          <a:p>
            <a:r>
              <a:rPr lang="fr-FR" sz="6100" b="1" dirty="0"/>
              <a:t>Accepter une demande</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10</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03930" y="2535365"/>
            <a:ext cx="8489704" cy="63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1494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785704" y="3415308"/>
            <a:ext cx="4824536" cy="3096344"/>
          </a:xfrm>
        </p:spPr>
        <p:txBody>
          <a:bodyPr>
            <a:normAutofit fontScale="92500" lnSpcReduction="10000"/>
          </a:bodyPr>
          <a:lstStyle/>
          <a:p>
            <a:r>
              <a:rPr lang="fr-FR" b="1" dirty="0"/>
              <a:t>Client</a:t>
            </a:r>
          </a:p>
          <a:p>
            <a:r>
              <a:rPr lang="fr-FR" b="1" dirty="0"/>
              <a:t>Recevoir toutes les informations du Taxi</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11</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38289" y="2155408"/>
            <a:ext cx="5948151" cy="781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E4BF68-0C38-4986-8E8B-6459C4AE3AE1}"/>
              </a:ext>
            </a:extLst>
          </p:cNvPr>
          <p:cNvSpPr txBox="1"/>
          <p:nvPr/>
        </p:nvSpPr>
        <p:spPr>
          <a:xfrm>
            <a:off x="10512152" y="5369344"/>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73237326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412398"/>
            <a:ext cx="4752528" cy="4395936"/>
          </a:xfrm>
        </p:spPr>
        <p:txBody>
          <a:bodyPr>
            <a:normAutofit lnSpcReduction="10000"/>
          </a:bodyPr>
          <a:lstStyle/>
          <a:p>
            <a:r>
              <a:rPr lang="fr-FR" b="1" dirty="0"/>
              <a:t>Client</a:t>
            </a:r>
          </a:p>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12</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097578" y="2127001"/>
            <a:ext cx="5640945" cy="78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122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13</a:t>
            </a:fld>
            <a:endParaRPr lang="en-US" dirty="0"/>
          </a:p>
        </p:txBody>
      </p:sp>
      <p:sp>
        <p:nvSpPr>
          <p:cNvPr id="10" name="タイトル 9"/>
          <p:cNvSpPr>
            <a:spLocks noGrp="1"/>
          </p:cNvSpPr>
          <p:nvPr>
            <p:ph type="title"/>
          </p:nvPr>
        </p:nvSpPr>
        <p:spPr/>
        <p:txBody>
          <a:bodyPr/>
          <a:lstStyle/>
          <a:p>
            <a:r>
              <a:rPr lang="fr-FR" dirty="0"/>
              <a:t>CRITÈRE </a:t>
            </a:r>
            <a:r>
              <a:rPr lang="fr-FR" dirty="0">
                <a:solidFill>
                  <a:srgbClr val="02B8AD"/>
                </a:solidFill>
              </a:rPr>
              <a:t>DE</a:t>
            </a:r>
            <a:r>
              <a:rPr lang="fr-FR" dirty="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a:t>+</a:t>
            </a:r>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a:t>+</a:t>
            </a:r>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a:t>+</a:t>
            </a:r>
          </a:p>
        </p:txBody>
      </p:sp>
      <p:sp>
        <p:nvSpPr>
          <p:cNvPr id="19" name="テキスト プレースホルダー 18"/>
          <p:cNvSpPr>
            <a:spLocks noGrp="1"/>
          </p:cNvSpPr>
          <p:nvPr>
            <p:ph type="body" sz="quarter" idx="21"/>
          </p:nvPr>
        </p:nvSpPr>
        <p:spPr/>
        <p:txBody>
          <a:bodyPr>
            <a:normAutofit/>
          </a:bodyPr>
          <a:lstStyle/>
          <a:p>
            <a:r>
              <a:rPr lang="fr-FR" sz="4400" dirty="0"/>
              <a:t>No smoking </a:t>
            </a:r>
            <a:r>
              <a:rPr lang="fr-FR" sz="4400" dirty="0" err="1"/>
              <a:t>durring</a:t>
            </a:r>
            <a:r>
              <a:rPr lang="fr-FR" sz="4400" dirty="0"/>
              <a:t> the </a:t>
            </a:r>
            <a:r>
              <a:rPr lang="fr-FR" sz="4400" dirty="0" err="1"/>
              <a:t>travel</a:t>
            </a:r>
            <a:endParaRPr lang="fr-FR" sz="4400" dirty="0"/>
          </a:p>
        </p:txBody>
      </p:sp>
      <p:sp>
        <p:nvSpPr>
          <p:cNvPr id="20" name="テキスト プレースホルダー 19"/>
          <p:cNvSpPr>
            <a:spLocks noGrp="1"/>
          </p:cNvSpPr>
          <p:nvPr>
            <p:ph type="body" sz="quarter" idx="22"/>
          </p:nvPr>
        </p:nvSpPr>
        <p:spPr/>
        <p:txBody>
          <a:bodyPr/>
          <a:lstStyle/>
          <a:p>
            <a:r>
              <a:rPr lang="en-US" dirty="0"/>
              <a:t>+</a:t>
            </a:r>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795" y="2191172"/>
            <a:ext cx="7126983" cy="7043124"/>
          </a:xfrm>
        </p:spPr>
        <p:txBody>
          <a:bodyPr/>
          <a:lstStyle/>
          <a:p>
            <a:r>
              <a:rPr lang="en-US" dirty="0"/>
              <a:t>THE </a:t>
            </a:r>
            <a:r>
              <a:rPr lang="en-US" dirty="0">
                <a:solidFill>
                  <a:schemeClr val="accent1"/>
                </a:solidFill>
              </a:rPr>
              <a:t>BEST</a:t>
            </a:r>
            <a:r>
              <a:rPr lang="en-US" dirty="0"/>
              <a:t> SERVICES FOR OUR CUSTOMERS!</a:t>
            </a:r>
          </a:p>
        </p:txBody>
      </p:sp>
    </p:spTree>
    <p:extLst>
      <p:ext uri="{BB962C8B-B14F-4D97-AF65-F5344CB8AC3E}">
        <p14:creationId xmlns:p14="http://schemas.microsoft.com/office/powerpoint/2010/main" val="33035180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14</a:t>
            </a:fld>
            <a:endParaRPr lang="en-US" dirty="0"/>
          </a:p>
        </p:txBody>
      </p:sp>
      <p:sp>
        <p:nvSpPr>
          <p:cNvPr id="10" name="タイトル 9"/>
          <p:cNvSpPr>
            <a:spLocks noGrp="1"/>
          </p:cNvSpPr>
          <p:nvPr>
            <p:ph type="title"/>
          </p:nvPr>
        </p:nvSpPr>
        <p:spPr/>
        <p:txBody>
          <a:bodyPr/>
          <a:lstStyle/>
          <a:p>
            <a:r>
              <a:rPr lang="en-US" dirty="0"/>
              <a:t>Survey</a:t>
            </a:r>
          </a:p>
        </p:txBody>
      </p:sp>
      <p:sp>
        <p:nvSpPr>
          <p:cNvPr id="17" name="テキスト プレースホルダー 16"/>
          <p:cNvSpPr>
            <a:spLocks noGrp="1"/>
          </p:cNvSpPr>
          <p:nvPr>
            <p:ph type="body" sz="quarter" idx="18"/>
          </p:nvPr>
        </p:nvSpPr>
        <p:spPr/>
        <p:txBody>
          <a:bodyPr/>
          <a:lstStyle/>
          <a:p>
            <a:r>
              <a:rPr lang="en-US" dirty="0"/>
              <a:t>Know their suggestions</a:t>
            </a:r>
          </a:p>
        </p:txBody>
      </p:sp>
      <p:sp>
        <p:nvSpPr>
          <p:cNvPr id="18" name="テキスト プレースホルダー 17"/>
          <p:cNvSpPr>
            <a:spLocks noGrp="1"/>
          </p:cNvSpPr>
          <p:nvPr>
            <p:ph type="body" sz="quarter" idx="19"/>
          </p:nvPr>
        </p:nvSpPr>
        <p:spPr/>
        <p:txBody>
          <a:bodyPr/>
          <a:lstStyle/>
          <a:p>
            <a:r>
              <a:rPr lang="en-US" dirty="0"/>
              <a:t>Know their needs</a:t>
            </a:r>
          </a:p>
        </p:txBody>
      </p:sp>
      <p:sp>
        <p:nvSpPr>
          <p:cNvPr id="19" name="テキスト プレースホルダー 18"/>
          <p:cNvSpPr>
            <a:spLocks noGrp="1"/>
          </p:cNvSpPr>
          <p:nvPr>
            <p:ph type="body" sz="quarter" idx="20"/>
          </p:nvPr>
        </p:nvSpPr>
        <p:spPr/>
        <p:txBody>
          <a:bodyPr/>
          <a:lstStyle/>
          <a:p>
            <a:r>
              <a:rPr lang="en-US" dirty="0"/>
              <a:t>Know your clients</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
        <p:nvSpPr>
          <p:cNvPr id="12" name="ZoneTexte 11"/>
          <p:cNvSpPr txBox="1"/>
          <p:nvPr/>
        </p:nvSpPr>
        <p:spPr>
          <a:xfrm>
            <a:off x="8077200" y="2133600"/>
            <a:ext cx="8305800" cy="4401205"/>
          </a:xfrm>
          <a:prstGeom prst="rect">
            <a:avLst/>
          </a:prstGeom>
          <a:noFill/>
        </p:spPr>
        <p:txBody>
          <a:bodyPr wrap="square" rtlCol="0">
            <a:spAutoFit/>
          </a:bodyPr>
          <a:lstStyle/>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survey is used to study the market to know the expectations of the customers and the requirements of the driver It consists of the four parts personal information and financial information of the customers and their behaviors and the suggestions</a:t>
            </a:r>
          </a:p>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results of the questionnaires are analyzed and used as a basis for our strategy</a:t>
            </a:r>
            <a:endParaRPr lang="fr-FR"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9406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Brand</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15</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997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16</a:t>
            </a:fld>
            <a:endParaRPr lang="en-US" dirty="0"/>
          </a:p>
        </p:txBody>
      </p:sp>
      <p:sp>
        <p:nvSpPr>
          <p:cNvPr id="10" name="タイトル 9"/>
          <p:cNvSpPr>
            <a:spLocks noGrp="1"/>
          </p:cNvSpPr>
          <p:nvPr>
            <p:ph type="title"/>
          </p:nvPr>
        </p:nvSpPr>
        <p:spPr/>
        <p:txBody>
          <a:bodyPr/>
          <a:lstStyle/>
          <a:p>
            <a:r>
              <a:rPr lang="en-US" dirty="0"/>
              <a:t>Brand</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949257" y="1954747"/>
            <a:ext cx="5662747" cy="5518014"/>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354" y="2919736"/>
            <a:ext cx="10085290" cy="3588036"/>
          </a:xfrm>
          <a:prstGeom prst="rect">
            <a:avLst/>
          </a:prstGeom>
        </p:spPr>
      </p:pic>
    </p:spTree>
    <p:extLst>
      <p:ext uri="{BB962C8B-B14F-4D97-AF65-F5344CB8AC3E}">
        <p14:creationId xmlns:p14="http://schemas.microsoft.com/office/powerpoint/2010/main" val="51732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Tree>
    <p:extLst>
      <p:ext uri="{BB962C8B-B14F-4D97-AF65-F5344CB8AC3E}">
        <p14:creationId xmlns:p14="http://schemas.microsoft.com/office/powerpoint/2010/main" val="30792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18</a:t>
            </a:fld>
            <a:endParaRPr lang="en-US" dirty="0"/>
          </a:p>
        </p:txBody>
      </p:sp>
      <p:sp>
        <p:nvSpPr>
          <p:cNvPr id="18" name="タイトル 17"/>
          <p:cNvSpPr>
            <a:spLocks noGrp="1"/>
          </p:cNvSpPr>
          <p:nvPr>
            <p:ph type="title"/>
          </p:nvPr>
        </p:nvSpPr>
        <p:spPr/>
        <p:txBody>
          <a:bodyPr/>
          <a:lstStyle/>
          <a:p>
            <a:r>
              <a:rPr lang="en-US"/>
              <a:t>The 4P </a:t>
            </a:r>
            <a:r>
              <a:rPr lang="en-US" dirty="0"/>
              <a:t>of Marketing</a:t>
            </a:r>
          </a:p>
        </p:txBody>
      </p:sp>
      <p:sp>
        <p:nvSpPr>
          <p:cNvPr id="20" name="テキスト プレースホルダー 19"/>
          <p:cNvSpPr>
            <a:spLocks noGrp="1"/>
          </p:cNvSpPr>
          <p:nvPr>
            <p:ph type="body" sz="quarter" idx="12"/>
          </p:nvPr>
        </p:nvSpPr>
        <p:spPr>
          <a:xfrm>
            <a:off x="765429" y="5566267"/>
            <a:ext cx="5114281" cy="1025346"/>
          </a:xfrm>
          <a:noFill/>
        </p:spPr>
        <p:txBody>
          <a:bodyPr/>
          <a:lstStyle/>
          <a:p>
            <a:r>
              <a:rPr lang="en-US" dirty="0"/>
              <a:t>Place</a:t>
            </a:r>
            <a:endParaRPr lang="en-US" dirty="0">
              <a:solidFill>
                <a:srgbClr val="0099FF"/>
              </a:solidFill>
            </a:endParaRPr>
          </a:p>
        </p:txBody>
      </p:sp>
      <p:sp>
        <p:nvSpPr>
          <p:cNvPr id="21" name="テキスト プレースホルダー 20"/>
          <p:cNvSpPr>
            <a:spLocks noGrp="1"/>
          </p:cNvSpPr>
          <p:nvPr>
            <p:ph type="body" sz="quarter" idx="14"/>
          </p:nvPr>
        </p:nvSpPr>
        <p:spPr>
          <a:xfrm>
            <a:off x="765430" y="6651774"/>
            <a:ext cx="5114281" cy="1852146"/>
          </a:xfrm>
        </p:spPr>
        <p:txBody>
          <a:bodyPr/>
          <a:lstStyle/>
          <a:p>
            <a:r>
              <a:rPr lang="en-US" dirty="0" err="1"/>
              <a:t>TakeTaxi</a:t>
            </a:r>
            <a:r>
              <a:rPr lang="en-US" dirty="0"/>
              <a:t> is located in the city of </a:t>
            </a:r>
            <a:r>
              <a:rPr lang="en-US" dirty="0" err="1"/>
              <a:t>Mohammedia</a:t>
            </a:r>
            <a:r>
              <a:rPr lang="en-US" dirty="0"/>
              <a:t> for two reasons, first one is to be near to our clients and the second is that this city doesn’t contains a lot of competition.</a:t>
            </a:r>
          </a:p>
        </p:txBody>
      </p:sp>
      <p:sp>
        <p:nvSpPr>
          <p:cNvPr id="22" name="テキスト プレースホルダー 21"/>
          <p:cNvSpPr>
            <a:spLocks noGrp="1"/>
          </p:cNvSpPr>
          <p:nvPr>
            <p:ph type="body" sz="quarter" idx="21"/>
          </p:nvPr>
        </p:nvSpPr>
        <p:spPr>
          <a:xfrm>
            <a:off x="765429" y="2058675"/>
            <a:ext cx="5114281" cy="1025346"/>
          </a:xfrm>
          <a:noFill/>
        </p:spPr>
        <p:txBody>
          <a:bodyPr/>
          <a:lstStyle/>
          <a:p>
            <a:r>
              <a:rPr lang="en-US" dirty="0">
                <a:solidFill>
                  <a:srgbClr val="0099FF"/>
                </a:solidFill>
              </a:rPr>
              <a:t>Product</a:t>
            </a:r>
          </a:p>
        </p:txBody>
      </p:sp>
      <p:sp>
        <p:nvSpPr>
          <p:cNvPr id="23" name="テキスト プレースホルダー 22"/>
          <p:cNvSpPr>
            <a:spLocks noGrp="1"/>
          </p:cNvSpPr>
          <p:nvPr>
            <p:ph type="body" sz="quarter" idx="22"/>
          </p:nvPr>
        </p:nvSpPr>
        <p:spPr>
          <a:xfrm>
            <a:off x="765430" y="3144182"/>
            <a:ext cx="5114281" cy="1852146"/>
          </a:xfrm>
        </p:spPr>
        <p:txBody>
          <a:bodyPr/>
          <a:lstStyle/>
          <a:p>
            <a:r>
              <a:rPr lang="en-US" dirty="0"/>
              <a:t>Our product is for taxi-driver how wants to get more clients and for users of taxis how wants to take taxis easily and to not waste there time. </a:t>
            </a:r>
          </a:p>
        </p:txBody>
      </p:sp>
      <p:sp>
        <p:nvSpPr>
          <p:cNvPr id="24" name="テキスト プレースホルダー 23"/>
          <p:cNvSpPr>
            <a:spLocks noGrp="1"/>
          </p:cNvSpPr>
          <p:nvPr>
            <p:ph type="body" sz="quarter" idx="24"/>
          </p:nvPr>
        </p:nvSpPr>
        <p:spPr>
          <a:xfrm>
            <a:off x="12366496" y="5566267"/>
            <a:ext cx="5114281" cy="1025346"/>
          </a:xfrm>
          <a:noFill/>
        </p:spPr>
        <p:txBody>
          <a:bodyPr/>
          <a:lstStyle/>
          <a:p>
            <a:r>
              <a:rPr lang="en-US" dirty="0">
                <a:solidFill>
                  <a:srgbClr val="0099FF"/>
                </a:solidFill>
              </a:rPr>
              <a:t>Promotion</a:t>
            </a:r>
          </a:p>
        </p:txBody>
      </p:sp>
      <p:sp>
        <p:nvSpPr>
          <p:cNvPr id="25" name="テキスト プレースホルダー 24"/>
          <p:cNvSpPr>
            <a:spLocks noGrp="1"/>
          </p:cNvSpPr>
          <p:nvPr>
            <p:ph type="body" sz="quarter" idx="25"/>
          </p:nvPr>
        </p:nvSpPr>
        <p:spPr>
          <a:xfrm>
            <a:off x="12366497" y="6651774"/>
            <a:ext cx="5114281" cy="1852146"/>
          </a:xfrm>
        </p:spPr>
        <p:txBody>
          <a:bodyPr/>
          <a:lstStyle/>
          <a:p>
            <a:r>
              <a:rPr lang="en-US" dirty="0"/>
              <a:t>We offer to our customers after a fixed number of travels a bonus, and also for drivers when they exceed a certain number of customers we offer them discounts.</a:t>
            </a:r>
          </a:p>
        </p:txBody>
      </p:sp>
      <p:sp>
        <p:nvSpPr>
          <p:cNvPr id="26" name="テキスト プレースホルダー 25"/>
          <p:cNvSpPr>
            <a:spLocks noGrp="1"/>
          </p:cNvSpPr>
          <p:nvPr>
            <p:ph type="body" sz="quarter" idx="27"/>
          </p:nvPr>
        </p:nvSpPr>
        <p:spPr>
          <a:xfrm>
            <a:off x="12366495" y="2058675"/>
            <a:ext cx="5114281" cy="1025346"/>
          </a:xfrm>
          <a:noFill/>
        </p:spPr>
        <p:txBody>
          <a:bodyPr/>
          <a:lstStyle/>
          <a:p>
            <a:r>
              <a:rPr lang="en-US" dirty="0"/>
              <a:t>Price</a:t>
            </a:r>
            <a:endParaRPr lang="en-US" dirty="0">
              <a:solidFill>
                <a:srgbClr val="0099FF"/>
              </a:solidFill>
            </a:endParaRPr>
          </a:p>
        </p:txBody>
      </p:sp>
      <p:sp>
        <p:nvSpPr>
          <p:cNvPr id="27" name="テキスト プレースホルダー 26"/>
          <p:cNvSpPr>
            <a:spLocks noGrp="1"/>
          </p:cNvSpPr>
          <p:nvPr>
            <p:ph type="body" sz="quarter" idx="28"/>
          </p:nvPr>
        </p:nvSpPr>
        <p:spPr>
          <a:xfrm>
            <a:off x="12366496" y="3144182"/>
            <a:ext cx="5114281" cy="1852146"/>
          </a:xfrm>
        </p:spPr>
        <p:txBody>
          <a:bodyPr/>
          <a:lstStyle/>
          <a:p>
            <a:r>
              <a:rPr lang="en-US" dirty="0"/>
              <a:t>The prices fixed by </a:t>
            </a:r>
            <a:r>
              <a:rPr lang="en-US" dirty="0" err="1"/>
              <a:t>TakeTaxi</a:t>
            </a:r>
            <a:r>
              <a:rPr lang="en-US" dirty="0"/>
              <a:t> are reasonable and encouraging for our customers </a:t>
            </a:r>
          </a:p>
        </p:txBody>
      </p:sp>
      <p:graphicFrame>
        <p:nvGraphicFramePr>
          <p:cNvPr id="33" name="グラフ プレースホルダー 32"/>
          <p:cNvGraphicFramePr>
            <a:graphicFrameLocks noGrp="1"/>
          </p:cNvGraphicFramePr>
          <p:nvPr>
            <p:ph type="chart" sz="quarter" idx="29"/>
            <p:extLst>
              <p:ext uri="{D42A27DB-BD31-4B8C-83A1-F6EECF244321}">
                <p14:modId xmlns:p14="http://schemas.microsoft.com/office/powerpoint/2010/main" val="1678034443"/>
              </p:ext>
            </p:extLst>
          </p:nvPr>
        </p:nvGraphicFramePr>
        <p:xfrm>
          <a:off x="6054662" y="2206308"/>
          <a:ext cx="6135687" cy="613568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3" descr="D:\ILISI_2\Phase1\marketing\taketaxi.png"/>
          <p:cNvPicPr>
            <a:picLocks noChangeAspect="1" noChangeArrowheads="1"/>
          </p:cNvPicPr>
          <p:nvPr/>
        </p:nvPicPr>
        <p:blipFill>
          <a:blip r:embed="rId3"/>
          <a:srcRect/>
          <a:stretch>
            <a:fillRect/>
          </a:stretch>
        </p:blipFill>
        <p:spPr bwMode="auto">
          <a:xfrm>
            <a:off x="147195" y="168721"/>
            <a:ext cx="1750979" cy="1706226"/>
          </a:xfrm>
          <a:prstGeom prst="rect">
            <a:avLst/>
          </a:prstGeom>
          <a:noFill/>
        </p:spPr>
      </p:pic>
      <p:pic>
        <p:nvPicPr>
          <p:cNvPr id="14"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22140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PESTEL Analysis</a:t>
            </a:r>
          </a:p>
        </p:txBody>
      </p:sp>
      <p:sp>
        <p:nvSpPr>
          <p:cNvPr id="13" name="テキスト プレースホルダー 12"/>
          <p:cNvSpPr>
            <a:spLocks noGrp="1"/>
          </p:cNvSpPr>
          <p:nvPr>
            <p:ph type="body" sz="quarter" idx="12"/>
          </p:nvPr>
        </p:nvSpPr>
        <p:spPr>
          <a:xfrm>
            <a:off x="10483150" y="2798064"/>
            <a:ext cx="3774508" cy="582024"/>
          </a:xfrm>
        </p:spPr>
        <p:txBody>
          <a:bodyPr/>
          <a:lstStyle/>
          <a:p>
            <a:r>
              <a:rPr lang="fr-FR" dirty="0"/>
              <a:t>Social </a:t>
            </a:r>
            <a:r>
              <a:rPr lang="fr-FR" dirty="0" err="1"/>
              <a:t>factors</a:t>
            </a:r>
            <a:endParaRPr lang="en-US" dirty="0"/>
          </a:p>
        </p:txBody>
      </p:sp>
      <p:sp>
        <p:nvSpPr>
          <p:cNvPr id="14" name="テキスト プレースホルダー 13"/>
          <p:cNvSpPr>
            <a:spLocks noGrp="1"/>
          </p:cNvSpPr>
          <p:nvPr>
            <p:ph type="body" sz="quarter" idx="14"/>
          </p:nvPr>
        </p:nvSpPr>
        <p:spPr>
          <a:xfrm>
            <a:off x="10464863" y="3696281"/>
            <a:ext cx="3774508" cy="3545767"/>
          </a:xfrm>
        </p:spPr>
        <p:txBody>
          <a:bodyPr/>
          <a:lstStyle/>
          <a:p>
            <a:r>
              <a:rPr lang="en-US" dirty="0"/>
              <a:t>The sector of VTC is a sector which is being </a:t>
            </a:r>
            <a:r>
              <a:rPr lang="en-US" dirty="0" err="1"/>
              <a:t>digitalised</a:t>
            </a:r>
            <a:r>
              <a:rPr lang="en-US" dirty="0"/>
              <a:t> seen the change of the habits of the consumers who are more and more related to their </a:t>
            </a:r>
            <a:r>
              <a:rPr lang="en-US" dirty="0" err="1"/>
              <a:t>smartphones</a:t>
            </a:r>
            <a:r>
              <a:rPr lang="en-US" dirty="0"/>
              <a:t> from where comes the importance of our service.</a:t>
            </a:r>
          </a:p>
        </p:txBody>
      </p:sp>
      <p:sp>
        <p:nvSpPr>
          <p:cNvPr id="16" name="テキスト プレースホルダー 15"/>
          <p:cNvSpPr>
            <a:spLocks noGrp="1"/>
          </p:cNvSpPr>
          <p:nvPr>
            <p:ph type="body" sz="quarter" idx="21"/>
          </p:nvPr>
        </p:nvSpPr>
        <p:spPr>
          <a:xfrm>
            <a:off x="2606716" y="2651759"/>
            <a:ext cx="3774508" cy="657787"/>
          </a:xfrm>
        </p:spPr>
        <p:txBody>
          <a:bodyPr/>
          <a:lstStyle/>
          <a:p>
            <a:r>
              <a:rPr lang="fr-FR" dirty="0" err="1"/>
              <a:t>Political</a:t>
            </a:r>
            <a:r>
              <a:rPr lang="fr-FR" dirty="0"/>
              <a:t> </a:t>
            </a:r>
            <a:r>
              <a:rPr lang="fr-FR" dirty="0" err="1"/>
              <a:t>factors</a:t>
            </a:r>
            <a:endParaRPr lang="en-US" dirty="0"/>
          </a:p>
        </p:txBody>
      </p:sp>
      <p:sp>
        <p:nvSpPr>
          <p:cNvPr id="17" name="テキスト プレースホルダー 16"/>
          <p:cNvSpPr>
            <a:spLocks noGrp="1"/>
          </p:cNvSpPr>
          <p:nvPr>
            <p:ph type="body" sz="quarter" idx="22"/>
          </p:nvPr>
        </p:nvSpPr>
        <p:spPr>
          <a:xfrm>
            <a:off x="2551853" y="3753755"/>
            <a:ext cx="3774508" cy="3908917"/>
          </a:xfrm>
        </p:spPr>
        <p:txBody>
          <a:bodyPr/>
          <a:lstStyle/>
          <a:p>
            <a:r>
              <a:rPr lang="en-US" dirty="0"/>
              <a:t>We </a:t>
            </a:r>
            <a:r>
              <a:rPr lang="en-US" dirty="0" err="1"/>
              <a:t>choosed</a:t>
            </a:r>
            <a:r>
              <a:rPr lang="en-US" dirty="0"/>
              <a:t> Morocco for starting out business </a:t>
            </a:r>
            <a:r>
              <a:rPr lang="en-US" dirty="0" err="1"/>
              <a:t>beacause</a:t>
            </a:r>
            <a:r>
              <a:rPr lang="en-US" dirty="0"/>
              <a:t> of its political stability and wild opportunities.</a:t>
            </a:r>
          </a:p>
          <a:p>
            <a:r>
              <a:rPr lang="en-US" dirty="0" err="1"/>
              <a:t>TakeTaxi</a:t>
            </a:r>
            <a:r>
              <a:rPr lang="en-US" dirty="0"/>
              <a:t> works only with legal taxi drivers to avoid </a:t>
            </a:r>
            <a:r>
              <a:rPr lang="en-US" dirty="0" err="1"/>
              <a:t>beeing</a:t>
            </a:r>
            <a:r>
              <a:rPr lang="en-US" dirty="0"/>
              <a:t> in illegal situation.</a:t>
            </a:r>
          </a:p>
        </p:txBody>
      </p:sp>
      <p:sp>
        <p:nvSpPr>
          <p:cNvPr id="19" name="テキスト プレースホルダー 18"/>
          <p:cNvSpPr>
            <a:spLocks noGrp="1"/>
          </p:cNvSpPr>
          <p:nvPr>
            <p:ph type="body" sz="quarter" idx="24"/>
          </p:nvPr>
        </p:nvSpPr>
        <p:spPr>
          <a:xfrm>
            <a:off x="6215145" y="2816352"/>
            <a:ext cx="3774508" cy="548058"/>
          </a:xfrm>
        </p:spPr>
        <p:txBody>
          <a:bodyPr/>
          <a:lstStyle/>
          <a:p>
            <a:r>
              <a:rPr lang="en-US" dirty="0"/>
              <a:t>Economic factors</a:t>
            </a:r>
          </a:p>
        </p:txBody>
      </p:sp>
      <p:sp>
        <p:nvSpPr>
          <p:cNvPr id="20" name="テキスト プレースホルダー 19"/>
          <p:cNvSpPr>
            <a:spLocks noGrp="1"/>
          </p:cNvSpPr>
          <p:nvPr>
            <p:ph type="body" sz="quarter" idx="25"/>
          </p:nvPr>
        </p:nvSpPr>
        <p:spPr>
          <a:xfrm>
            <a:off x="6215146" y="3772043"/>
            <a:ext cx="3774508" cy="3159109"/>
          </a:xfrm>
        </p:spPr>
        <p:txBody>
          <a:bodyPr/>
          <a:lstStyle/>
          <a:p>
            <a:r>
              <a:rPr lang="en-US" dirty="0"/>
              <a:t>Most citizens who use small taxis often have an average salary and have the possibility to access our service in addition to that the economic vision of Morocco encourages the digitalization of services.</a:t>
            </a:r>
          </a:p>
        </p:txBody>
      </p:sp>
      <p:pic>
        <p:nvPicPr>
          <p:cNvPr id="9"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2176024" y="887521"/>
            <a:ext cx="13728700" cy="824276"/>
          </a:xfrm>
        </p:spPr>
        <p:txBody>
          <a:bodyPr/>
          <a:lstStyle/>
          <a:p>
            <a:r>
              <a:rPr lang="fr-FR" sz="7200" b="1" dirty="0">
                <a:latin typeface="Batang" pitchFamily="18" charset="-127"/>
                <a:ea typeface="Batang" pitchFamily="18" charset="-127"/>
              </a:rPr>
              <a:t>Plan</a:t>
            </a:r>
          </a:p>
        </p:txBody>
      </p:sp>
      <p:sp>
        <p:nvSpPr>
          <p:cNvPr id="8" name="Titre 4"/>
          <p:cNvSpPr txBox="1">
            <a:spLocks/>
          </p:cNvSpPr>
          <p:nvPr/>
        </p:nvSpPr>
        <p:spPr>
          <a:xfrm>
            <a:off x="2114415" y="3054485"/>
            <a:ext cx="13728700" cy="5560708"/>
          </a:xfrm>
          <a:prstGeom prst="rect">
            <a:avLst/>
          </a:prstGeom>
        </p:spPr>
        <p:txBody>
          <a:bodyPr anchor="b">
            <a:noAutofit/>
          </a:bodyPr>
          <a:lstStyle/>
          <a:p>
            <a:pPr marL="0" marR="0" lvl="0" indent="0" defTabSz="1371600" rtl="0" eaLnBrk="1" fontAlgn="auto" latinLnBrk="0" hangingPunct="1">
              <a:lnSpc>
                <a:spcPct val="100000"/>
              </a:lnSpc>
              <a:spcBef>
                <a:spcPct val="0"/>
              </a:spcBef>
              <a:spcAft>
                <a:spcPts val="0"/>
              </a:spcAft>
              <a:buClrTx/>
              <a:buSzTx/>
              <a:buFont typeface="Arial" pitchFamily="34" charset="0"/>
              <a:buChar char="•"/>
              <a:tabLst/>
              <a:defRPr/>
            </a:pPr>
            <a:r>
              <a:rPr kumimoji="0" lang="fr-FR" sz="6000" b="0" i="0" u="none" strike="noStrike" kern="1200" cap="none" spc="0" normalizeH="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TakeTaxi services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video</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site)</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Survey (objectifs,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interpretations</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Branding</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kumimoji="0" lang="en-US" sz="6000" b="0" i="0" u="none" strike="noStrike" kern="1200" cap="none" spc="0" normalizeH="0" baseline="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T</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he</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4 P of marketing</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PESTEL</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Financial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20</a:t>
            </a:fld>
            <a:endParaRPr lang="en-US" dirty="0"/>
          </a:p>
        </p:txBody>
      </p:sp>
      <p:sp>
        <p:nvSpPr>
          <p:cNvPr id="11" name="タイトル 10"/>
          <p:cNvSpPr>
            <a:spLocks noGrp="1"/>
          </p:cNvSpPr>
          <p:nvPr>
            <p:ph type="title"/>
          </p:nvPr>
        </p:nvSpPr>
        <p:spPr/>
        <p:txBody>
          <a:bodyPr/>
          <a:lstStyle/>
          <a:p>
            <a:r>
              <a:rPr lang="en-US" dirty="0"/>
              <a:t>PESTEL Analysis</a:t>
            </a:r>
          </a:p>
        </p:txBody>
      </p:sp>
      <p:sp>
        <p:nvSpPr>
          <p:cNvPr id="26" name="テキスト プレースホルダー 21"/>
          <p:cNvSpPr>
            <a:spLocks noGrp="1"/>
          </p:cNvSpPr>
          <p:nvPr>
            <p:ph type="body" sz="quarter" idx="27"/>
          </p:nvPr>
        </p:nvSpPr>
        <p:spPr>
          <a:xfrm>
            <a:off x="466531" y="2078728"/>
            <a:ext cx="7127840" cy="360593"/>
          </a:xfrm>
        </p:spPr>
        <p:txBody>
          <a:bodyPr/>
          <a:lstStyle/>
          <a:p>
            <a:r>
              <a:rPr lang="en-US" dirty="0"/>
              <a:t>Technological factors</a:t>
            </a:r>
          </a:p>
        </p:txBody>
      </p:sp>
      <p:sp>
        <p:nvSpPr>
          <p:cNvPr id="27" name="テキスト プレースホルダー 22"/>
          <p:cNvSpPr txBox="1">
            <a:spLocks/>
          </p:cNvSpPr>
          <p:nvPr/>
        </p:nvSpPr>
        <p:spPr>
          <a:xfrm>
            <a:off x="466532" y="2778388"/>
            <a:ext cx="7127840" cy="4854295"/>
          </a:xfrm>
          <a:prstGeom prst="rect">
            <a:avLst/>
          </a:prstGeom>
        </p:spPr>
        <p:txBody>
          <a:bodyPr anchor="t"/>
          <a:lstStyle/>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Consumers make reservation through the app. An estimate for the ride cost can appear in the app — it depends on many factors like drop off location and traffic . They can pay for the ride up front through the app too. And drivers who are on duty respond and pick up the passengers to take them to their destination.</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app is incredibly important to Uber. It can’t function if the server goes down or suffers difficulties. The company must ensure everything is working, reliable and ready to go. Many drivers use 4G or 3G networks to connect to the server  — it’s deemed critical to do their jobs..</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endParaRPr kumimoji="0" lang="en-US" sz="2200" b="0" i="0" u="none" strike="noStrike" kern="1200" cap="none" spc="0" normalizeH="0" baseline="0" noProof="0" dirty="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テキスト プレースホルダー 15"/>
          <p:cNvSpPr>
            <a:spLocks noGrp="1"/>
          </p:cNvSpPr>
          <p:nvPr>
            <p:ph type="body" sz="quarter" idx="21"/>
          </p:nvPr>
        </p:nvSpPr>
        <p:spPr>
          <a:xfrm>
            <a:off x="8074828" y="1874947"/>
            <a:ext cx="3774508" cy="657787"/>
          </a:xfrm>
        </p:spPr>
        <p:txBody>
          <a:bodyPr/>
          <a:lstStyle/>
          <a:p>
            <a:r>
              <a:rPr lang="fr-FR" dirty="0" err="1"/>
              <a:t>Environmental</a:t>
            </a:r>
            <a:r>
              <a:rPr lang="fr-FR" dirty="0"/>
              <a:t> </a:t>
            </a:r>
            <a:r>
              <a:rPr lang="fr-FR" dirty="0" err="1"/>
              <a:t>factors</a:t>
            </a:r>
            <a:endParaRPr lang="en-US" dirty="0"/>
          </a:p>
        </p:txBody>
      </p:sp>
      <p:sp>
        <p:nvSpPr>
          <p:cNvPr id="29" name="テキスト プレースホルダー 16"/>
          <p:cNvSpPr>
            <a:spLocks noGrp="1"/>
          </p:cNvSpPr>
          <p:nvPr>
            <p:ph type="body" sz="quarter" idx="22"/>
          </p:nvPr>
        </p:nvSpPr>
        <p:spPr>
          <a:xfrm>
            <a:off x="8093117" y="2903791"/>
            <a:ext cx="3774508" cy="3908917"/>
          </a:xfrm>
        </p:spPr>
        <p:txBody>
          <a:bodyPr/>
          <a:lstStyle/>
          <a:p>
            <a:r>
              <a:rPr lang="en-US" dirty="0" err="1"/>
              <a:t>TakeTaxi</a:t>
            </a:r>
            <a:r>
              <a:rPr lang="en-US" dirty="0"/>
              <a:t> reduces the ride of the small taxis while allowing them to go directly to the customers without walking around which decreases the fuel consumption.</a:t>
            </a:r>
          </a:p>
        </p:txBody>
      </p:sp>
      <p:sp>
        <p:nvSpPr>
          <p:cNvPr id="8" name="テキスト プレースホルダー 15"/>
          <p:cNvSpPr>
            <a:spLocks noGrp="1"/>
          </p:cNvSpPr>
          <p:nvPr>
            <p:ph type="body" sz="quarter" idx="21"/>
          </p:nvPr>
        </p:nvSpPr>
        <p:spPr>
          <a:xfrm>
            <a:off x="12579772" y="1881043"/>
            <a:ext cx="3774508" cy="657787"/>
          </a:xfrm>
        </p:spPr>
        <p:txBody>
          <a:bodyPr/>
          <a:lstStyle/>
          <a:p>
            <a:r>
              <a:rPr lang="fr-FR" dirty="0" err="1"/>
              <a:t>Legal</a:t>
            </a:r>
            <a:r>
              <a:rPr lang="fr-FR" dirty="0"/>
              <a:t> </a:t>
            </a:r>
            <a:r>
              <a:rPr lang="fr-FR" dirty="0" err="1"/>
              <a:t>factors</a:t>
            </a:r>
            <a:endParaRPr lang="en-US" dirty="0"/>
          </a:p>
        </p:txBody>
      </p:sp>
      <p:sp>
        <p:nvSpPr>
          <p:cNvPr id="9" name="テキスト プレースホルダー 16"/>
          <p:cNvSpPr>
            <a:spLocks noGrp="1"/>
          </p:cNvSpPr>
          <p:nvPr>
            <p:ph type="body" sz="quarter" idx="22"/>
          </p:nvPr>
        </p:nvSpPr>
        <p:spPr>
          <a:xfrm>
            <a:off x="12598061" y="2909887"/>
            <a:ext cx="3774508" cy="3908917"/>
          </a:xfrm>
        </p:spPr>
        <p:txBody>
          <a:bodyPr/>
          <a:lstStyle/>
          <a:p>
            <a:r>
              <a:rPr lang="en-US" dirty="0"/>
              <a:t>Our company must follow technical usage laws, transport laws, labor and employee safety laws.</a:t>
            </a:r>
          </a:p>
        </p:txBody>
      </p:sp>
      <p:pic>
        <p:nvPicPr>
          <p:cNvPr id="1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2"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History</a:t>
            </a:r>
          </a:p>
        </p:txBody>
      </p:sp>
      <p:sp>
        <p:nvSpPr>
          <p:cNvPr id="25" name="サブタイトル 24"/>
          <p:cNvSpPr>
            <a:spLocks noGrp="1"/>
          </p:cNvSpPr>
          <p:nvPr>
            <p:ph type="subTitle" idx="1"/>
          </p:nvPr>
        </p:nvSpPr>
        <p:spPr>
          <a:xfrm>
            <a:off x="316229" y="1305407"/>
            <a:ext cx="17646914" cy="956194"/>
          </a:xfrm>
        </p:spPr>
        <p:txBody>
          <a:bodyPr>
            <a:normAutofit/>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28" name="円/楕円 27"/>
          <p:cNvSpPr/>
          <p:nvPr/>
        </p:nvSpPr>
        <p:spPr>
          <a:xfrm>
            <a:off x="2865718" y="4733083"/>
            <a:ext cx="2044700" cy="2044700"/>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1980</a:t>
            </a:r>
          </a:p>
        </p:txBody>
      </p:sp>
      <p:sp>
        <p:nvSpPr>
          <p:cNvPr id="29" name="円/楕円 28"/>
          <p:cNvSpPr/>
          <p:nvPr/>
        </p:nvSpPr>
        <p:spPr>
          <a:xfrm>
            <a:off x="6311900" y="4733083"/>
            <a:ext cx="2044700" cy="204470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1990</a:t>
            </a:r>
          </a:p>
        </p:txBody>
      </p:sp>
      <p:sp>
        <p:nvSpPr>
          <p:cNvPr id="30" name="円/楕円 29"/>
          <p:cNvSpPr/>
          <p:nvPr/>
        </p:nvSpPr>
        <p:spPr>
          <a:xfrm>
            <a:off x="9758082" y="4733083"/>
            <a:ext cx="2044700" cy="2044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2000</a:t>
            </a:r>
          </a:p>
        </p:txBody>
      </p:sp>
      <p:sp>
        <p:nvSpPr>
          <p:cNvPr id="31" name="円/楕円 30"/>
          <p:cNvSpPr/>
          <p:nvPr/>
        </p:nvSpPr>
        <p:spPr>
          <a:xfrm>
            <a:off x="13204264" y="4733083"/>
            <a:ext cx="2044700" cy="20447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2010</a:t>
            </a:r>
          </a:p>
        </p:txBody>
      </p:sp>
      <p:cxnSp>
        <p:nvCxnSpPr>
          <p:cNvPr id="33" name="直線コネクタ 32"/>
          <p:cNvCxnSpPr>
            <a:stCxn id="28" idx="2"/>
          </p:cNvCxnSpPr>
          <p:nvPr/>
        </p:nvCxnSpPr>
        <p:spPr>
          <a:xfrm flipH="1">
            <a:off x="0" y="5755433"/>
            <a:ext cx="286571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29" idx="2"/>
            <a:endCxn id="28" idx="6"/>
          </p:cNvCxnSpPr>
          <p:nvPr/>
        </p:nvCxnSpPr>
        <p:spPr>
          <a:xfrm flipH="1">
            <a:off x="4910418"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0" idx="2"/>
            <a:endCxn id="29" idx="6"/>
          </p:cNvCxnSpPr>
          <p:nvPr/>
        </p:nvCxnSpPr>
        <p:spPr>
          <a:xfrm flipH="1">
            <a:off x="8356600"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31" idx="2"/>
            <a:endCxn id="30" idx="6"/>
          </p:cNvCxnSpPr>
          <p:nvPr/>
        </p:nvCxnSpPr>
        <p:spPr>
          <a:xfrm flipH="1">
            <a:off x="11802782"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a:endCxn id="31" idx="6"/>
          </p:cNvCxnSpPr>
          <p:nvPr/>
        </p:nvCxnSpPr>
        <p:spPr>
          <a:xfrm flipH="1">
            <a:off x="15248964" y="5755433"/>
            <a:ext cx="303903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0" y="5244051"/>
            <a:ext cx="813043" cy="507831"/>
          </a:xfrm>
          <a:prstGeom prst="rect">
            <a:avLst/>
          </a:prstGeom>
          <a:noFill/>
        </p:spPr>
        <p:txBody>
          <a:bodyPr wrap="none" rtlCol="0">
            <a:spAutoFit/>
          </a:bodyPr>
          <a:lstStyle/>
          <a:p>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Past</a:t>
            </a:r>
          </a:p>
        </p:txBody>
      </p:sp>
      <p:sp>
        <p:nvSpPr>
          <p:cNvPr id="48" name="テキスト ボックス 47"/>
          <p:cNvSpPr txBox="1"/>
          <p:nvPr/>
        </p:nvSpPr>
        <p:spPr>
          <a:xfrm>
            <a:off x="17169296" y="5244051"/>
            <a:ext cx="1118704" cy="507831"/>
          </a:xfrm>
          <a:prstGeom prst="rect">
            <a:avLst/>
          </a:prstGeom>
          <a:noFill/>
        </p:spPr>
        <p:txBody>
          <a:bodyPr wrap="none" rtlCol="0">
            <a:spAutoFit/>
          </a:bodyPr>
          <a:lstStyle/>
          <a:p>
            <a:pPr algn="r"/>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Future</a:t>
            </a:r>
          </a:p>
        </p:txBody>
      </p:sp>
      <p:sp>
        <p:nvSpPr>
          <p:cNvPr id="49" name="角丸四角形吹き出し 48"/>
          <p:cNvSpPr/>
          <p:nvPr/>
        </p:nvSpPr>
        <p:spPr>
          <a:xfrm>
            <a:off x="2925810" y="3105802"/>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Lorem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ipsum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dolor sit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amet</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b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consectetur</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adipisicing</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角丸四角形吹き出し 49"/>
          <p:cNvSpPr/>
          <p:nvPr/>
        </p:nvSpPr>
        <p:spPr>
          <a:xfrm>
            <a:off x="5104980"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角丸四角形吹き出し 50"/>
          <p:cNvSpPr/>
          <p:nvPr/>
        </p:nvSpPr>
        <p:spPr>
          <a:xfrm>
            <a:off x="9758082" y="3110524"/>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角丸四角形吹き出し 51"/>
          <p:cNvSpPr/>
          <p:nvPr/>
        </p:nvSpPr>
        <p:spPr>
          <a:xfrm>
            <a:off x="11997344"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1"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8960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Yes, We are Here Now</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57752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New Approach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31975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24</a:t>
            </a:fld>
            <a:endParaRPr lang="en-US" dirty="0"/>
          </a:p>
        </p:txBody>
      </p:sp>
      <p:sp>
        <p:nvSpPr>
          <p:cNvPr id="20" name="タイトル 19"/>
          <p:cNvSpPr>
            <a:spLocks noGrp="1"/>
          </p:cNvSpPr>
          <p:nvPr>
            <p:ph type="title"/>
          </p:nvPr>
        </p:nvSpPr>
        <p:spPr/>
        <p:txBody>
          <a:bodyPr/>
          <a:lstStyle/>
          <a:p>
            <a:r>
              <a:rPr lang="en-US" dirty="0"/>
              <a:t>The Concept You’ve Never Heard</a:t>
            </a:r>
          </a:p>
        </p:txBody>
      </p:sp>
      <p:sp>
        <p:nvSpPr>
          <p:cNvPr id="21" name="サブタイトル 20"/>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2" name="テキスト プレースホルダー 21"/>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3" name="テキスト プレースホルダー 22"/>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a:t>
            </a:r>
          </a:p>
        </p:txBody>
      </p:sp>
      <p:sp>
        <p:nvSpPr>
          <p:cNvPr id="4" name="図プレースホルダー 3"/>
          <p:cNvSpPr>
            <a:spLocks noGrp="1"/>
          </p:cNvSpPr>
          <p:nvPr>
            <p:ph type="pic" sz="quarter" idx="17"/>
          </p:nvPr>
        </p:nvSpPr>
        <p:spPr/>
      </p:sp>
    </p:spTree>
    <p:extLst>
      <p:ext uri="{BB962C8B-B14F-4D97-AF65-F5344CB8AC3E}">
        <p14:creationId xmlns:p14="http://schemas.microsoft.com/office/powerpoint/2010/main" val="108339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17"/>
          </p:nvPr>
        </p:nvSpPr>
        <p:spPr/>
      </p:sp>
      <p:sp>
        <p:nvSpPr>
          <p:cNvPr id="5" name="図プレースホルダー 4"/>
          <p:cNvSpPr>
            <a:spLocks noGrp="1"/>
          </p:cNvSpPr>
          <p:nvPr>
            <p:ph type="pic" sz="quarter" idx="18"/>
          </p:nvPr>
        </p:nvSpPr>
        <p:spPr/>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25</a:t>
            </a:fld>
            <a:endParaRPr lang="en-US" dirty="0"/>
          </a:p>
        </p:txBody>
      </p:sp>
      <p:sp>
        <p:nvSpPr>
          <p:cNvPr id="14" name="タイトル 13"/>
          <p:cNvSpPr>
            <a:spLocks noGrp="1"/>
          </p:cNvSpPr>
          <p:nvPr>
            <p:ph type="title"/>
          </p:nvPr>
        </p:nvSpPr>
        <p:spPr/>
        <p:txBody>
          <a:bodyPr/>
          <a:lstStyle/>
          <a:p>
            <a:r>
              <a:rPr lang="en-US" dirty="0"/>
              <a:t>Purpose and Goal</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endParaRPr lang="en-US" dirty="0"/>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endParaRPr lang="en-US" dirty="0"/>
          </a:p>
          <a:p>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a:p>
            <a:endParaRPr lang="en-US" dirty="0"/>
          </a:p>
        </p:txBody>
      </p:sp>
      <p:sp>
        <p:nvSpPr>
          <p:cNvPr id="22" name="テキスト プレースホルダー 21"/>
          <p:cNvSpPr>
            <a:spLocks noGrp="1"/>
          </p:cNvSpPr>
          <p:nvPr>
            <p:ph type="body" sz="quarter" idx="19"/>
          </p:nvPr>
        </p:nvSpPr>
        <p:spPr/>
        <p:txBody>
          <a:bodyPr/>
          <a:lstStyle/>
          <a:p>
            <a:r>
              <a:rPr lang="en-US" dirty="0"/>
              <a:t>Purpose - Satisfaction</a:t>
            </a:r>
          </a:p>
        </p:txBody>
      </p:sp>
      <p:sp>
        <p:nvSpPr>
          <p:cNvPr id="23" name="テキスト プレースホルダー 22"/>
          <p:cNvSpPr>
            <a:spLocks noGrp="1"/>
          </p:cNvSpPr>
          <p:nvPr>
            <p:ph type="body" sz="quarter" idx="20"/>
          </p:nvPr>
        </p:nvSpPr>
        <p:spPr/>
        <p:txBody>
          <a:bodyPr/>
          <a:lstStyle/>
          <a:p>
            <a:r>
              <a:rPr lang="en-US" dirty="0"/>
              <a:t>Goal</a:t>
            </a:r>
            <a:r>
              <a:rPr lang="ja-JP" altLang="en-US" dirty="0"/>
              <a:t> </a:t>
            </a:r>
            <a:r>
              <a:rPr lang="en-US" altLang="ja-JP" dirty="0"/>
              <a:t>– Social Contribution</a:t>
            </a:r>
            <a:endParaRPr lang="en-US" dirty="0"/>
          </a:p>
        </p:txBody>
      </p:sp>
    </p:spTree>
    <p:extLst>
      <p:ext uri="{BB962C8B-B14F-4D97-AF65-F5344CB8AC3E}">
        <p14:creationId xmlns:p14="http://schemas.microsoft.com/office/powerpoint/2010/main" val="40958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26</a:t>
            </a:fld>
            <a:endParaRPr lang="en-US" dirty="0"/>
          </a:p>
        </p:txBody>
      </p:sp>
      <p:sp>
        <p:nvSpPr>
          <p:cNvPr id="10" name="タイトル 9"/>
          <p:cNvSpPr>
            <a:spLocks noGrp="1"/>
          </p:cNvSpPr>
          <p:nvPr>
            <p:ph type="title"/>
          </p:nvPr>
        </p:nvSpPr>
        <p:spPr/>
        <p:txBody>
          <a:bodyPr/>
          <a:lstStyle/>
          <a:p>
            <a:r>
              <a:rPr lang="en-US" dirty="0"/>
              <a:t>The 4 P of Marketing</a:t>
            </a:r>
          </a:p>
        </p:txBody>
      </p:sp>
      <p:sp>
        <p:nvSpPr>
          <p:cNvPr id="17" name="テキスト プレースホルダー 16"/>
          <p:cNvSpPr>
            <a:spLocks noGrp="1"/>
          </p:cNvSpPr>
          <p:nvPr>
            <p:ph type="body" sz="quarter" idx="18"/>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18" name="テキスト プレースホルダー 17"/>
          <p:cNvSpPr>
            <a:spLocks noGrp="1"/>
          </p:cNvSpPr>
          <p:nvPr>
            <p:ph type="body" sz="quarter" idx="19"/>
          </p:nvPr>
        </p:nvSpPr>
        <p:spPr/>
        <p:txBody>
          <a:bodyPr/>
          <a:lstStyle/>
          <a:p>
            <a:r>
              <a:rPr lang="en-US" dirty="0" err="1"/>
              <a:t>Nemo</a:t>
            </a:r>
            <a:r>
              <a:rPr lang="en-US" dirty="0"/>
              <a:t> </a:t>
            </a:r>
            <a:r>
              <a:rPr lang="en-US" dirty="0" err="1"/>
              <a:t>enim</a:t>
            </a:r>
            <a:r>
              <a:rPr lang="en-US" dirty="0"/>
              <a:t> </a:t>
            </a:r>
            <a:r>
              <a:rPr lang="en-US" dirty="0" err="1"/>
              <a:t>ipsam</a:t>
            </a:r>
            <a:r>
              <a:rPr lang="en-US" dirty="0"/>
              <a:t> </a:t>
            </a:r>
            <a:r>
              <a:rPr lang="en-US" dirty="0" err="1"/>
              <a:t>voluptatem</a:t>
            </a:r>
            <a:endParaRPr lang="en-US" dirty="0"/>
          </a:p>
        </p:txBody>
      </p:sp>
      <p:sp>
        <p:nvSpPr>
          <p:cNvPr id="19" name="テキスト プレースホルダー 18"/>
          <p:cNvSpPr>
            <a:spLocks noGrp="1"/>
          </p:cNvSpPr>
          <p:nvPr>
            <p:ph type="body" sz="quarter" idx="20"/>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673157" y="6712086"/>
            <a:ext cx="1750979" cy="1706226"/>
          </a:xfrm>
          <a:prstGeom prst="rect">
            <a:avLst/>
          </a:prstGeom>
          <a:noFill/>
        </p:spPr>
      </p:pic>
    </p:spTree>
    <p:extLst>
      <p:ext uri="{BB962C8B-B14F-4D97-AF65-F5344CB8AC3E}">
        <p14:creationId xmlns:p14="http://schemas.microsoft.com/office/powerpoint/2010/main" val="398110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27</a:t>
            </a:fld>
            <a:endParaRPr lang="en-US" dirty="0"/>
          </a:p>
        </p:txBody>
      </p:sp>
      <p:sp>
        <p:nvSpPr>
          <p:cNvPr id="9" name="タイトル 8"/>
          <p:cNvSpPr>
            <a:spLocks noGrp="1"/>
          </p:cNvSpPr>
          <p:nvPr>
            <p:ph type="title"/>
          </p:nvPr>
        </p:nvSpPr>
        <p:spPr/>
        <p:txBody>
          <a:bodyPr/>
          <a:lstStyle/>
          <a:p>
            <a:r>
              <a:rPr lang="en-US" dirty="0"/>
              <a:t>4 Important Keys</a:t>
            </a:r>
          </a:p>
        </p:txBody>
      </p:sp>
      <p:sp>
        <p:nvSpPr>
          <p:cNvPr id="10" name="サブタイトル 9"/>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a:t>
            </a:r>
            <a:br>
              <a:rPr lang="en-US" dirty="0"/>
            </a:b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11" name="テキスト プレースホルダー 10"/>
          <p:cNvSpPr>
            <a:spLocks noGrp="1"/>
          </p:cNvSpPr>
          <p:nvPr>
            <p:ph type="body" sz="quarter" idx="12"/>
          </p:nvPr>
        </p:nvSpPr>
        <p:spPr/>
        <p:txBody>
          <a:bodyPr/>
          <a:lstStyle/>
          <a:p>
            <a:r>
              <a:rPr lang="en-US" dirty="0" err="1"/>
              <a:t>Lorem</a:t>
            </a:r>
            <a:r>
              <a:rPr lang="en-US" dirty="0"/>
              <a:t> </a:t>
            </a:r>
            <a:r>
              <a:rPr lang="en-US" dirty="0" err="1"/>
              <a:t>ipsum</a:t>
            </a:r>
            <a:r>
              <a:rPr lang="en-US" dirty="0"/>
              <a:t> dolor</a:t>
            </a:r>
          </a:p>
        </p:txBody>
      </p:sp>
      <p:sp>
        <p:nvSpPr>
          <p:cNvPr id="12" name="テキスト プレースホルダー 11"/>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3" name="テキスト プレースホルダー 12"/>
          <p:cNvSpPr>
            <a:spLocks noGrp="1"/>
          </p:cNvSpPr>
          <p:nvPr>
            <p:ph type="body" sz="quarter" idx="21"/>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sp>
        <p:nvSpPr>
          <p:cNvPr id="14" name="テキスト プレースホルダー 13"/>
          <p:cNvSpPr>
            <a:spLocks noGrp="1"/>
          </p:cNvSpPr>
          <p:nvPr>
            <p:ph type="body" sz="quarter" idx="22"/>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15" name="テキスト プレースホルダー 14"/>
          <p:cNvSpPr>
            <a:spLocks noGrp="1"/>
          </p:cNvSpPr>
          <p:nvPr>
            <p:ph type="body" sz="quarter" idx="24"/>
          </p:nvPr>
        </p:nvSpPr>
        <p:spPr/>
        <p:txBody>
          <a:bodyPr/>
          <a:lstStyle/>
          <a:p>
            <a:r>
              <a:rPr lang="en-US" dirty="0" err="1"/>
              <a:t>Lorem</a:t>
            </a:r>
            <a:r>
              <a:rPr lang="en-US" dirty="0"/>
              <a:t> </a:t>
            </a:r>
            <a:r>
              <a:rPr lang="en-US" dirty="0" err="1"/>
              <a:t>ipsum</a:t>
            </a:r>
            <a:r>
              <a:rPr lang="en-US" dirty="0"/>
              <a:t> dolor</a:t>
            </a:r>
          </a:p>
        </p:txBody>
      </p:sp>
      <p:sp>
        <p:nvSpPr>
          <p:cNvPr id="16" name="テキスト プレースホルダー 15"/>
          <p:cNvSpPr>
            <a:spLocks noGrp="1"/>
          </p:cNvSpPr>
          <p:nvPr>
            <p:ph type="body" sz="quarter" idx="2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7" name="テキスト プレースホルダー 16"/>
          <p:cNvSpPr>
            <a:spLocks noGrp="1"/>
          </p:cNvSpPr>
          <p:nvPr>
            <p:ph type="body" sz="quarter" idx="27"/>
          </p:nvPr>
        </p:nvSpPr>
        <p:spPr/>
        <p:txBody>
          <a:bodyPr/>
          <a:lstStyle/>
          <a:p>
            <a:r>
              <a:rPr lang="en-US" dirty="0"/>
              <a:t>At </a:t>
            </a:r>
            <a:r>
              <a:rPr lang="en-US" dirty="0" err="1"/>
              <a:t>vero</a:t>
            </a:r>
            <a:r>
              <a:rPr lang="en-US" dirty="0"/>
              <a:t> </a:t>
            </a:r>
            <a:r>
              <a:rPr lang="en-US" dirty="0" err="1"/>
              <a:t>eos</a:t>
            </a:r>
            <a:r>
              <a:rPr lang="en-US" dirty="0"/>
              <a:t> et</a:t>
            </a:r>
          </a:p>
        </p:txBody>
      </p:sp>
      <p:sp>
        <p:nvSpPr>
          <p:cNvPr id="18" name="テキスト プレースホルダー 17"/>
          <p:cNvSpPr>
            <a:spLocks noGrp="1"/>
          </p:cNvSpPr>
          <p:nvPr>
            <p:ph type="body" sz="quarter" idx="28"/>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20" name="円/楕円 19"/>
          <p:cNvSpPr/>
          <p:nvPr/>
        </p:nvSpPr>
        <p:spPr>
          <a:xfrm>
            <a:off x="1740204" y="2495482"/>
            <a:ext cx="3092246" cy="3092246"/>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DESTINATION</a:t>
            </a:r>
          </a:p>
        </p:txBody>
      </p:sp>
      <p:sp>
        <p:nvSpPr>
          <p:cNvPr id="21" name="円/楕円 20"/>
          <p:cNvSpPr/>
          <p:nvPr/>
        </p:nvSpPr>
        <p:spPr>
          <a:xfrm>
            <a:off x="5732681" y="2500872"/>
            <a:ext cx="3092246" cy="3092246"/>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DATE</a:t>
            </a:r>
          </a:p>
        </p:txBody>
      </p:sp>
      <p:sp>
        <p:nvSpPr>
          <p:cNvPr id="22" name="円/楕円 21"/>
          <p:cNvSpPr/>
          <p:nvPr/>
        </p:nvSpPr>
        <p:spPr>
          <a:xfrm>
            <a:off x="9725158" y="2495482"/>
            <a:ext cx="3092246" cy="30922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DYNAMICS</a:t>
            </a:r>
          </a:p>
        </p:txBody>
      </p:sp>
      <p:sp>
        <p:nvSpPr>
          <p:cNvPr id="23" name="円/楕円 22"/>
          <p:cNvSpPr/>
          <p:nvPr/>
        </p:nvSpPr>
        <p:spPr>
          <a:xfrm>
            <a:off x="13717635" y="2516986"/>
            <a:ext cx="3092246" cy="309224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DISTANCE</a:t>
            </a:r>
          </a:p>
        </p:txBody>
      </p:sp>
    </p:spTree>
    <p:extLst>
      <p:ext uri="{BB962C8B-B14F-4D97-AF65-F5344CB8AC3E}">
        <p14:creationId xmlns:p14="http://schemas.microsoft.com/office/powerpoint/2010/main" val="329467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The Sky is the Limit</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211980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Marketing Research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131723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keTaxi2">
            <a:hlinkClick r:id="" action="ppaction://media"/>
            <a:extLst>
              <a:ext uri="{FF2B5EF4-FFF2-40B4-BE49-F238E27FC236}">
                <a16:creationId xmlns:a16="http://schemas.microsoft.com/office/drawing/2014/main" id="{20946B16-C0C7-43B8-A62E-3E2870C79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 y="-1"/>
            <a:ext cx="18295144" cy="10282985"/>
          </a:xfrm>
          <a:prstGeom prst="rect">
            <a:avLst/>
          </a:prstGeom>
        </p:spPr>
      </p:pic>
    </p:spTree>
    <p:extLst>
      <p:ext uri="{BB962C8B-B14F-4D97-AF65-F5344CB8AC3E}">
        <p14:creationId xmlns:p14="http://schemas.microsoft.com/office/powerpoint/2010/main" val="42439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30</a:t>
            </a:fld>
            <a:endParaRPr lang="en-US" dirty="0"/>
          </a:p>
        </p:txBody>
      </p:sp>
      <p:sp>
        <p:nvSpPr>
          <p:cNvPr id="14" name="タイトル 13"/>
          <p:cNvSpPr>
            <a:spLocks noGrp="1"/>
          </p:cNvSpPr>
          <p:nvPr>
            <p:ph type="title"/>
          </p:nvPr>
        </p:nvSpPr>
        <p:spPr/>
        <p:txBody>
          <a:bodyPr/>
          <a:lstStyle/>
          <a:p>
            <a:r>
              <a:rPr lang="en-US" dirty="0"/>
              <a:t>Researching Synopsys</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Tree>
    <p:extLst>
      <p:ext uri="{BB962C8B-B14F-4D97-AF65-F5344CB8AC3E}">
        <p14:creationId xmlns:p14="http://schemas.microsoft.com/office/powerpoint/2010/main" val="304652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31</a:t>
            </a:fld>
            <a:endParaRPr lang="en-US" dirty="0"/>
          </a:p>
        </p:txBody>
      </p:sp>
      <p:sp>
        <p:nvSpPr>
          <p:cNvPr id="31" name="タイトル 30"/>
          <p:cNvSpPr>
            <a:spLocks noGrp="1"/>
          </p:cNvSpPr>
          <p:nvPr>
            <p:ph type="title"/>
          </p:nvPr>
        </p:nvSpPr>
        <p:spPr/>
        <p:txBody>
          <a:bodyPr/>
          <a:lstStyle/>
          <a:p>
            <a:r>
              <a:rPr lang="en-US" dirty="0"/>
              <a:t>Positive or Negative?</a:t>
            </a:r>
          </a:p>
        </p:txBody>
      </p:sp>
      <p:sp>
        <p:nvSpPr>
          <p:cNvPr id="32" name="サブタイトル 31"/>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33" name="テキスト プレースホルダー 32"/>
          <p:cNvSpPr>
            <a:spLocks noGrp="1"/>
          </p:cNvSpPr>
          <p:nvPr>
            <p:ph type="body" sz="quarter" idx="12"/>
          </p:nvPr>
        </p:nvSpPr>
        <p:spPr/>
        <p:txBody>
          <a:bodyPr/>
          <a:lstStyle/>
          <a:p>
            <a:r>
              <a:rPr lang="en-US" dirty="0"/>
              <a:t>Tokyo</a:t>
            </a:r>
          </a:p>
        </p:txBody>
      </p:sp>
      <p:sp>
        <p:nvSpPr>
          <p:cNvPr id="34" name="テキスト プレースホルダー 33"/>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endParaRPr lang="en-US" dirty="0"/>
          </a:p>
        </p:txBody>
      </p:sp>
      <p:sp>
        <p:nvSpPr>
          <p:cNvPr id="35" name="テキスト プレースホルダー 34"/>
          <p:cNvSpPr>
            <a:spLocks noGrp="1"/>
          </p:cNvSpPr>
          <p:nvPr>
            <p:ph type="body" sz="quarter" idx="21"/>
          </p:nvPr>
        </p:nvSpPr>
        <p:spPr/>
        <p:txBody>
          <a:bodyPr/>
          <a:lstStyle/>
          <a:p>
            <a:r>
              <a:rPr lang="en-US" dirty="0"/>
              <a:t>Paris</a:t>
            </a:r>
          </a:p>
        </p:txBody>
      </p:sp>
      <p:sp>
        <p:nvSpPr>
          <p:cNvPr id="36" name="テキスト プレースホルダー 35"/>
          <p:cNvSpPr>
            <a:spLocks noGrp="1"/>
          </p:cNvSpPr>
          <p:nvPr>
            <p:ph type="body" sz="quarter" idx="2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37" name="テキスト プレースホルダー 36"/>
          <p:cNvSpPr>
            <a:spLocks noGrp="1"/>
          </p:cNvSpPr>
          <p:nvPr>
            <p:ph type="body" sz="quarter" idx="24"/>
          </p:nvPr>
        </p:nvSpPr>
        <p:spPr/>
        <p:txBody>
          <a:bodyPr/>
          <a:lstStyle/>
          <a:p>
            <a:r>
              <a:rPr lang="en-US" dirty="0"/>
              <a:t>New York</a:t>
            </a:r>
          </a:p>
        </p:txBody>
      </p:sp>
      <p:sp>
        <p:nvSpPr>
          <p:cNvPr id="38" name="テキスト プレースホルダー 37"/>
          <p:cNvSpPr>
            <a:spLocks noGrp="1"/>
          </p:cNvSpPr>
          <p:nvPr>
            <p:ph type="body" sz="quarter" idx="25"/>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p:txBody>
      </p:sp>
      <p:graphicFrame>
        <p:nvGraphicFramePr>
          <p:cNvPr id="25" name="グラフ プレースホルダー 24"/>
          <p:cNvGraphicFramePr>
            <a:graphicFrameLocks noGrp="1"/>
          </p:cNvGraphicFramePr>
          <p:nvPr>
            <p:ph type="chart" sz="quarter" idx="27"/>
            <p:extLst>
              <p:ext uri="{D42A27DB-BD31-4B8C-83A1-F6EECF244321}">
                <p14:modId xmlns:p14="http://schemas.microsoft.com/office/powerpoint/2010/main" val="1858592050"/>
              </p:ext>
            </p:extLst>
          </p:nvPr>
        </p:nvGraphicFramePr>
        <p:xfrm>
          <a:off x="1244600" y="2262188"/>
          <a:ext cx="4718050" cy="3476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グラフ プレースホルダー 24"/>
          <p:cNvGraphicFramePr>
            <a:graphicFrameLocks noGrp="1"/>
          </p:cNvGraphicFramePr>
          <p:nvPr>
            <p:ph type="chart" sz="quarter" idx="28"/>
            <p:extLst>
              <p:ext uri="{D42A27DB-BD31-4B8C-83A1-F6EECF244321}">
                <p14:modId xmlns:p14="http://schemas.microsoft.com/office/powerpoint/2010/main" val="402269175"/>
              </p:ext>
            </p:extLst>
          </p:nvPr>
        </p:nvGraphicFramePr>
        <p:xfrm>
          <a:off x="6804025" y="2262188"/>
          <a:ext cx="4718050" cy="3476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グラフ プレースホルダー 24"/>
          <p:cNvGraphicFramePr>
            <a:graphicFrameLocks noGrp="1"/>
          </p:cNvGraphicFramePr>
          <p:nvPr>
            <p:ph type="chart" sz="quarter" idx="29"/>
            <p:extLst>
              <p:ext uri="{D42A27DB-BD31-4B8C-83A1-F6EECF244321}">
                <p14:modId xmlns:p14="http://schemas.microsoft.com/office/powerpoint/2010/main" val="4074816960"/>
              </p:ext>
            </p:extLst>
          </p:nvPr>
        </p:nvGraphicFramePr>
        <p:xfrm>
          <a:off x="12363450" y="2262188"/>
          <a:ext cx="4718050" cy="3476625"/>
        </p:xfrm>
        <a:graphic>
          <a:graphicData uri="http://schemas.openxmlformats.org/drawingml/2006/chart">
            <c:chart xmlns:c="http://schemas.openxmlformats.org/drawingml/2006/chart" xmlns:r="http://schemas.openxmlformats.org/officeDocument/2006/relationships" r:id="rId4"/>
          </a:graphicData>
        </a:graphic>
      </p:graphicFrame>
      <p:sp>
        <p:nvSpPr>
          <p:cNvPr id="26" name="テキスト ボックス 25"/>
          <p:cNvSpPr txBox="1"/>
          <p:nvPr/>
        </p:nvSpPr>
        <p:spPr>
          <a:xfrm>
            <a:off x="2755357" y="351128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82%</a:t>
            </a:r>
          </a:p>
        </p:txBody>
      </p:sp>
      <p:sp>
        <p:nvSpPr>
          <p:cNvPr id="28" name="テキスト ボックス 27"/>
          <p:cNvSpPr txBox="1"/>
          <p:nvPr/>
        </p:nvSpPr>
        <p:spPr>
          <a:xfrm>
            <a:off x="8291537" y="3506104"/>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99%</a:t>
            </a:r>
          </a:p>
        </p:txBody>
      </p:sp>
      <p:sp>
        <p:nvSpPr>
          <p:cNvPr id="30" name="テキスト ボックス 29"/>
          <p:cNvSpPr txBox="1"/>
          <p:nvPr/>
        </p:nvSpPr>
        <p:spPr>
          <a:xfrm>
            <a:off x="13874667" y="350610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76%</a:t>
            </a:r>
          </a:p>
        </p:txBody>
      </p:sp>
    </p:spTree>
    <p:extLst>
      <p:ext uri="{BB962C8B-B14F-4D97-AF65-F5344CB8AC3E}">
        <p14:creationId xmlns:p14="http://schemas.microsoft.com/office/powerpoint/2010/main" val="311528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32</a:t>
            </a:fld>
            <a:endParaRPr lang="en-US" dirty="0"/>
          </a:p>
        </p:txBody>
      </p:sp>
      <p:sp>
        <p:nvSpPr>
          <p:cNvPr id="15" name="タイトル 14"/>
          <p:cNvSpPr>
            <a:spLocks noGrp="1"/>
          </p:cNvSpPr>
          <p:nvPr>
            <p:ph type="title"/>
          </p:nvPr>
        </p:nvSpPr>
        <p:spPr/>
        <p:txBody>
          <a:bodyPr/>
          <a:lstStyle/>
          <a:p>
            <a:r>
              <a:rPr lang="en-US" dirty="0"/>
              <a:t>Comparison among Markets</a:t>
            </a:r>
          </a:p>
        </p:txBody>
      </p:sp>
      <p:sp>
        <p:nvSpPr>
          <p:cNvPr id="16" name="サブタイトル 15"/>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7" name="テキスト プレースホルダー 16"/>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8" name="テキスト プレースホルダー 17"/>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p:txBody>
      </p:sp>
      <p:graphicFrame>
        <p:nvGraphicFramePr>
          <p:cNvPr id="23" name="グラフ プレースホルダー 22"/>
          <p:cNvGraphicFramePr>
            <a:graphicFrameLocks noGrp="1"/>
          </p:cNvGraphicFramePr>
          <p:nvPr>
            <p:ph type="chart" sz="quarter" idx="27"/>
            <p:extLst>
              <p:ext uri="{D42A27DB-BD31-4B8C-83A1-F6EECF244321}">
                <p14:modId xmlns:p14="http://schemas.microsoft.com/office/powerpoint/2010/main" val="2723207339"/>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8469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33</a:t>
            </a:fld>
            <a:endParaRPr lang="en-US" dirty="0"/>
          </a:p>
        </p:txBody>
      </p:sp>
      <p:sp>
        <p:nvSpPr>
          <p:cNvPr id="4" name="タイトル 3"/>
          <p:cNvSpPr>
            <a:spLocks noGrp="1"/>
          </p:cNvSpPr>
          <p:nvPr>
            <p:ph type="title"/>
          </p:nvPr>
        </p:nvSpPr>
        <p:spPr/>
        <p:txBody>
          <a:bodyPr/>
          <a:lstStyle/>
          <a:p>
            <a:r>
              <a:rPr lang="en-US" dirty="0"/>
              <a:t>Sales Tendency among Customers</a:t>
            </a:r>
          </a:p>
        </p:txBody>
      </p:sp>
      <p:sp>
        <p:nvSpPr>
          <p:cNvPr id="9" name="サブタイトル 8"/>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0" name="テキスト プレースホルダー 9"/>
          <p:cNvSpPr>
            <a:spLocks noGrp="1"/>
          </p:cNvSpPr>
          <p:nvPr>
            <p:ph type="body" sz="quarter" idx="12"/>
          </p:nvPr>
        </p:nvSpPr>
        <p:spPr/>
        <p:txBody>
          <a:bodyPr/>
          <a:lstStyle/>
          <a:p>
            <a:r>
              <a:rPr lang="en-US" dirty="0"/>
              <a:t>Male Customers</a:t>
            </a:r>
          </a:p>
        </p:txBody>
      </p:sp>
      <p:sp>
        <p:nvSpPr>
          <p:cNvPr id="11" name="テキスト プレースホルダー 10"/>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19" name="グラフ プレースホルダー 18"/>
          <p:cNvGraphicFramePr>
            <a:graphicFrameLocks noGrp="1"/>
          </p:cNvGraphicFramePr>
          <p:nvPr>
            <p:ph type="chart" sz="quarter" idx="27"/>
            <p:extLst>
              <p:ext uri="{D42A27DB-BD31-4B8C-83A1-F6EECF244321}">
                <p14:modId xmlns:p14="http://schemas.microsoft.com/office/powerpoint/2010/main" val="2953864263"/>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プレースホルダー 12"/>
          <p:cNvSpPr>
            <a:spLocks noGrp="1"/>
          </p:cNvSpPr>
          <p:nvPr>
            <p:ph type="body" sz="quarter" idx="28"/>
          </p:nvPr>
        </p:nvSpPr>
        <p:spPr/>
        <p:txBody>
          <a:bodyPr/>
          <a:lstStyle/>
          <a:p>
            <a:r>
              <a:rPr lang="en-US" dirty="0"/>
              <a:t>Female Customers</a:t>
            </a:r>
          </a:p>
        </p:txBody>
      </p:sp>
      <p:sp>
        <p:nvSpPr>
          <p:cNvPr id="14" name="テキスト プレースホルダー 13"/>
          <p:cNvSpPr>
            <a:spLocks noGrp="1"/>
          </p:cNvSpPr>
          <p:nvPr>
            <p:ph type="body" sz="quarter" idx="29"/>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a:p>
            <a:endParaRPr lang="en-US" dirty="0"/>
          </a:p>
        </p:txBody>
      </p:sp>
    </p:spTree>
    <p:extLst>
      <p:ext uri="{BB962C8B-B14F-4D97-AF65-F5344CB8AC3E}">
        <p14:creationId xmlns:p14="http://schemas.microsoft.com/office/powerpoint/2010/main" val="385931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図プレースホルダー 8"/>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Make It Possible With Us!</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07674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Thank You!</a:t>
            </a:r>
          </a:p>
        </p:txBody>
      </p:sp>
      <p:sp>
        <p:nvSpPr>
          <p:cNvPr id="5" name="サブタイトル 4"/>
          <p:cNvSpPr>
            <a:spLocks noGrp="1"/>
          </p:cNvSpPr>
          <p:nvPr>
            <p:ph type="subTitle" idx="1"/>
          </p:nvPr>
        </p:nvSpPr>
        <p:spPr>
          <a:prstGeom prst="rect">
            <a:avLst/>
          </a:prstGeom>
        </p:spPr>
        <p:txBody>
          <a:bodyPr>
            <a:normAutofit/>
          </a:bodyPr>
          <a:lstStyle/>
          <a:p>
            <a:r>
              <a:rPr lang="en-US" dirty="0"/>
              <a:t>Any Questions?</a:t>
            </a:r>
          </a:p>
        </p:txBody>
      </p:sp>
    </p:spTree>
    <p:extLst>
      <p:ext uri="{BB962C8B-B14F-4D97-AF65-F5344CB8AC3E}">
        <p14:creationId xmlns:p14="http://schemas.microsoft.com/office/powerpoint/2010/main" val="159346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4</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a:bodyPr>
          <a:lstStyle/>
          <a:p>
            <a:r>
              <a:rPr lang="en-US" sz="4000" b="1" dirty="0"/>
              <a:t>Book a taxi very simply to his home, office or any other place of his choice directly from an application on his smartphone.</a:t>
            </a:r>
            <a:endParaRPr lang="en-US" dirty="0"/>
          </a:p>
        </p:txBody>
      </p:sp>
      <p:sp>
        <p:nvSpPr>
          <p:cNvPr id="18" name="タイトル 17"/>
          <p:cNvSpPr>
            <a:spLocks noGrp="1"/>
          </p:cNvSpPr>
          <p:nvPr>
            <p:ph type="title"/>
          </p:nvPr>
        </p:nvSpPr>
        <p:spPr/>
        <p:txBody>
          <a:bodyPr/>
          <a:lstStyle/>
          <a:p>
            <a:br>
              <a:rPr lang="fr-FR" dirty="0"/>
            </a:br>
            <a:r>
              <a:rPr lang="fr-FR" dirty="0">
                <a:solidFill>
                  <a:srgbClr val="02B8AD"/>
                </a:solidFill>
              </a:rPr>
              <a:t>T</a:t>
            </a:r>
            <a:r>
              <a:rPr lang="fr-FR" dirty="0"/>
              <a:t>AKE </a:t>
            </a:r>
            <a:r>
              <a:rPr lang="fr-FR" dirty="0">
                <a:solidFill>
                  <a:srgbClr val="02B8AD"/>
                </a:solidFill>
              </a:rPr>
              <a:t>T</a:t>
            </a:r>
            <a:r>
              <a:rPr lang="fr-FR" dirty="0"/>
              <a:t>AXI</a:t>
            </a:r>
            <a:br>
              <a:rPr lang="en-US" dirty="0"/>
            </a:br>
            <a:endParaRPr lang="en-US" dirty="0"/>
          </a:p>
        </p:txBody>
      </p:sp>
      <p:sp>
        <p:nvSpPr>
          <p:cNvPr id="7" name="Picture Placeholder 6">
            <a:extLst>
              <a:ext uri="{FF2B5EF4-FFF2-40B4-BE49-F238E27FC236}">
                <a16:creationId xmlns:a16="http://schemas.microsoft.com/office/drawing/2014/main" id="{C176C30D-398C-4C12-906F-640AFBF9C99B}"/>
              </a:ext>
            </a:extLst>
          </p:cNvPr>
          <p:cNvSpPr>
            <a:spLocks noGrp="1"/>
          </p:cNvSpPr>
          <p:nvPr>
            <p:ph type="pic" sz="quarter" idx="16"/>
          </p:nvPr>
        </p:nvSpPr>
        <p:spPr/>
      </p:sp>
    </p:spTree>
    <p:extLst>
      <p:ext uri="{BB962C8B-B14F-4D97-AF65-F5344CB8AC3E}">
        <p14:creationId xmlns:p14="http://schemas.microsoft.com/office/powerpoint/2010/main" val="38036950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5</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fontScale="92500" lnSpcReduction="20000"/>
          </a:bodyPr>
          <a:lstStyle/>
          <a:p>
            <a:pPr marL="571500">
              <a:buFont typeface="Wingdings" panose="05000000000000000000" pitchFamily="2" charset="2"/>
              <a:buChar char="Ø"/>
            </a:pPr>
            <a:r>
              <a:rPr lang="fr-FR" sz="3300" dirty="0"/>
              <a:t>Dénomination : TakeTaxi</a:t>
            </a:r>
          </a:p>
          <a:p>
            <a:pPr marL="571500" lvl="1" eaLnBrk="0" fontAlgn="base" hangingPunct="0">
              <a:buFont typeface="Wingdings" panose="05000000000000000000" pitchFamily="2" charset="2"/>
              <a:buChar char="Ø"/>
              <a:tabLst>
                <a:tab pos="914400" algn="l"/>
              </a:tabLst>
            </a:pPr>
            <a:r>
              <a:rPr lang="fr-FR" sz="3300" dirty="0"/>
              <a:t>Forme juridique:   S.A.R.L</a:t>
            </a:r>
          </a:p>
          <a:p>
            <a:pPr marL="571500" lvl="1" eaLnBrk="0" fontAlgn="base" hangingPunct="0">
              <a:buFont typeface="Wingdings" panose="05000000000000000000" pitchFamily="2" charset="2"/>
              <a:buChar char="Ø"/>
              <a:tabLst>
                <a:tab pos="914400" algn="l"/>
              </a:tabLst>
            </a:pPr>
            <a:r>
              <a:rPr lang="fr-FR" sz="3400" dirty="0"/>
              <a:t>Main </a:t>
            </a:r>
            <a:r>
              <a:rPr lang="fr-FR" sz="3400" dirty="0" err="1"/>
              <a:t>activity</a:t>
            </a:r>
            <a:r>
              <a:rPr lang="fr-FR" sz="3300" dirty="0"/>
              <a:t> : La mise en contact d’utilisateurs des taxis avec les conducteurs via une application mobile qui gère tout le service.</a:t>
            </a:r>
          </a:p>
          <a:p>
            <a:pPr marL="571500" lvl="1" eaLnBrk="0" fontAlgn="base" hangingPunct="0">
              <a:buFont typeface="Wingdings" panose="05000000000000000000" pitchFamily="2" charset="2"/>
              <a:buChar char="Ø"/>
              <a:tabLst>
                <a:tab pos="914400" algn="l"/>
              </a:tabLst>
            </a:pPr>
            <a:r>
              <a:rPr lang="fr-FR" sz="3400" dirty="0"/>
              <a:t>Head office</a:t>
            </a:r>
            <a:r>
              <a:rPr lang="fr-FR" sz="3300" dirty="0"/>
              <a:t> : Mohammedia.</a:t>
            </a:r>
          </a:p>
          <a:p>
            <a:pPr marL="571500" lvl="1" eaLnBrk="0" fontAlgn="base" hangingPunct="0">
              <a:buFont typeface="Wingdings" panose="05000000000000000000" pitchFamily="2" charset="2"/>
              <a:buChar char="Ø"/>
              <a:tabLst>
                <a:tab pos="914400" algn="l"/>
              </a:tabLst>
            </a:pPr>
            <a:r>
              <a:rPr lang="fr-FR" sz="3300" dirty="0"/>
              <a:t>identifiant commun de l'entreprise: 123456789000157</a:t>
            </a:r>
          </a:p>
          <a:p>
            <a:pPr marL="571500" lvl="1" eaLnBrk="0" fontAlgn="base" hangingPunct="0">
              <a:buFont typeface="Wingdings" panose="05000000000000000000" pitchFamily="2" charset="2"/>
              <a:buChar char="Ø"/>
              <a:tabLst>
                <a:tab pos="914400" algn="l"/>
              </a:tabLst>
            </a:pPr>
            <a:r>
              <a:rPr lang="fr-FR" sz="3300" dirty="0"/>
              <a:t>Date de création : 30/03/2018</a:t>
            </a:r>
          </a:p>
          <a:p>
            <a:pPr marL="571500" lvl="1" eaLnBrk="0" fontAlgn="base" hangingPunct="0">
              <a:buFont typeface="Wingdings" panose="05000000000000000000" pitchFamily="2" charset="2"/>
              <a:buChar char="Ø"/>
              <a:tabLst>
                <a:tab pos="914400" algn="l"/>
              </a:tabLst>
            </a:pPr>
            <a:r>
              <a:rPr lang="fr-FR" sz="3300" dirty="0"/>
              <a:t>Capital social : 80 000 DH</a:t>
            </a:r>
          </a:p>
          <a:p>
            <a:pPr marL="571500" lvl="1" eaLnBrk="0" fontAlgn="base" hangingPunct="0">
              <a:buFont typeface="Wingdings" panose="05000000000000000000" pitchFamily="2" charset="2"/>
              <a:buChar char="Ø"/>
              <a:tabLst>
                <a:tab pos="914400" algn="l"/>
              </a:tabLst>
            </a:pPr>
            <a:r>
              <a:rPr lang="fr-FR" sz="3300" dirty="0"/>
              <a:t>Nombre d’emplois à créer : 8 </a:t>
            </a:r>
          </a:p>
          <a:p>
            <a:pPr>
              <a:buFont typeface="Wingdings" panose="05000000000000000000" pitchFamily="2" charset="2"/>
              <a:buChar char="Ø"/>
            </a:pPr>
            <a:endParaRPr lang="en-US" dirty="0"/>
          </a:p>
        </p:txBody>
      </p:sp>
      <p:sp>
        <p:nvSpPr>
          <p:cNvPr id="18" name="タイトル 17"/>
          <p:cNvSpPr>
            <a:spLocks noGrp="1"/>
          </p:cNvSpPr>
          <p:nvPr>
            <p:ph type="title"/>
          </p:nvPr>
        </p:nvSpPr>
        <p:spPr/>
        <p:txBody>
          <a:bodyPr/>
          <a:lstStyle/>
          <a:p>
            <a:br>
              <a:rPr lang="fr-FR" dirty="0"/>
            </a:br>
            <a:r>
              <a:rPr lang="fr-FR" dirty="0"/>
              <a:t>DESCRIPTION D’</a:t>
            </a:r>
            <a:r>
              <a:rPr lang="fr-FR" dirty="0">
                <a:solidFill>
                  <a:srgbClr val="02B8AD"/>
                </a:solidFill>
              </a:rPr>
              <a:t>E</a:t>
            </a:r>
            <a:r>
              <a:rPr lang="fr-FR" dirty="0"/>
              <a:t>NTREPRISE</a:t>
            </a:r>
            <a:br>
              <a:rPr lang="en-US" dirty="0"/>
            </a:br>
            <a:endParaRPr lang="en-US" dirty="0"/>
          </a:p>
        </p:txBody>
      </p:sp>
      <p:sp>
        <p:nvSpPr>
          <p:cNvPr id="19" name="テキスト プレースホルダー 18"/>
          <p:cNvSpPr>
            <a:spLocks noGrp="1"/>
          </p:cNvSpPr>
          <p:nvPr>
            <p:ph type="body" sz="quarter" idx="13"/>
          </p:nvPr>
        </p:nvSpPr>
        <p:spPr>
          <a:xfrm>
            <a:off x="9288016" y="3343300"/>
            <a:ext cx="8352928" cy="1080120"/>
          </a:xfrm>
        </p:spPr>
        <p:txBody>
          <a:bodyPr>
            <a:normAutofit/>
          </a:bodyPr>
          <a:lstStyle/>
          <a:p>
            <a:r>
              <a:rPr lang="fr-FR" dirty="0"/>
              <a:t>TAKE TAXI </a:t>
            </a:r>
            <a:endParaRPr lang="en-US" dirty="0"/>
          </a:p>
        </p:txBody>
      </p:sp>
      <p:pic>
        <p:nvPicPr>
          <p:cNvPr id="23" name="Picture 22">
            <a:extLst>
              <a:ext uri="{FF2B5EF4-FFF2-40B4-BE49-F238E27FC236}">
                <a16:creationId xmlns:a16="http://schemas.microsoft.com/office/drawing/2014/main" id="{F0675258-D009-4848-B80C-F739C517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82" y="4423420"/>
            <a:ext cx="8786403" cy="3125932"/>
          </a:xfrm>
          <a:prstGeom prst="rect">
            <a:avLst/>
          </a:prstGeom>
        </p:spPr>
      </p:pic>
    </p:spTree>
    <p:extLst>
      <p:ext uri="{BB962C8B-B14F-4D97-AF65-F5344CB8AC3E}">
        <p14:creationId xmlns:p14="http://schemas.microsoft.com/office/powerpoint/2010/main" val="36799937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xEl>
                                              <p:pRg st="1" end="1"/>
                                            </p:txEl>
                                          </p:spTgt>
                                        </p:tgtEl>
                                        <p:attrNameLst>
                                          <p:attrName>style.visibility</p:attrName>
                                        </p:attrNameLst>
                                      </p:cBhvr>
                                      <p:to>
                                        <p:strVal val="visible"/>
                                      </p:to>
                                    </p:set>
                                    <p:anim calcmode="lin" valueType="num">
                                      <p:cBhvr additive="base">
                                        <p:cTn id="2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0">
                                            <p:txEl>
                                              <p:pRg st="2" end="2"/>
                                            </p:txEl>
                                          </p:spTgt>
                                        </p:tgtEl>
                                        <p:attrNameLst>
                                          <p:attrName>style.visibility</p:attrName>
                                        </p:attrNameLst>
                                      </p:cBhvr>
                                      <p:to>
                                        <p:strVal val="visible"/>
                                      </p:to>
                                    </p:set>
                                    <p:anim calcmode="lin" valueType="num">
                                      <p:cBhvr additive="base">
                                        <p:cTn id="2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20">
                                            <p:txEl>
                                              <p:pRg st="3" end="3"/>
                                            </p:txEl>
                                          </p:spTgt>
                                        </p:tgtEl>
                                        <p:attrNameLst>
                                          <p:attrName>style.visibility</p:attrName>
                                        </p:attrNameLst>
                                      </p:cBhvr>
                                      <p:to>
                                        <p:strVal val="visible"/>
                                      </p:to>
                                    </p:set>
                                    <p:anim calcmode="lin" valueType="num">
                                      <p:cBhvr additive="base">
                                        <p:cTn id="31"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20">
                                            <p:txEl>
                                              <p:pRg st="4" end="4"/>
                                            </p:txEl>
                                          </p:spTgt>
                                        </p:tgtEl>
                                        <p:attrNameLst>
                                          <p:attrName>style.visibility</p:attrName>
                                        </p:attrNameLst>
                                      </p:cBhvr>
                                      <p:to>
                                        <p:strVal val="visible"/>
                                      </p:to>
                                    </p:set>
                                    <p:anim calcmode="lin" valueType="num">
                                      <p:cBhvr additive="base">
                                        <p:cTn id="3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0">
                                            <p:txEl>
                                              <p:pRg st="5" end="5"/>
                                            </p:txEl>
                                          </p:spTgt>
                                        </p:tgtEl>
                                        <p:attrNameLst>
                                          <p:attrName>style.visibility</p:attrName>
                                        </p:attrNameLst>
                                      </p:cBhvr>
                                      <p:to>
                                        <p:strVal val="visible"/>
                                      </p:to>
                                    </p:set>
                                    <p:anim calcmode="lin" valueType="num">
                                      <p:cBhvr additive="base">
                                        <p:cTn id="39"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0">
                                            <p:txEl>
                                              <p:pRg st="6" end="6"/>
                                            </p:txEl>
                                          </p:spTgt>
                                        </p:tgtEl>
                                        <p:attrNameLst>
                                          <p:attrName>style.visibility</p:attrName>
                                        </p:attrNameLst>
                                      </p:cBhvr>
                                      <p:to>
                                        <p:strVal val="visible"/>
                                      </p:to>
                                    </p:set>
                                    <p:anim calcmode="lin" valueType="num">
                                      <p:cBhvr additive="base">
                                        <p:cTn id="43"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0">
                                            <p:txEl>
                                              <p:pRg st="7" end="7"/>
                                            </p:txEl>
                                          </p:spTgt>
                                        </p:tgtEl>
                                        <p:attrNameLst>
                                          <p:attrName>style.visibility</p:attrName>
                                        </p:attrNameLst>
                                      </p:cBhvr>
                                      <p:to>
                                        <p:strVal val="visible"/>
                                      </p:to>
                                    </p:set>
                                    <p:anim calcmode="lin" valueType="num">
                                      <p:cBhvr additive="base">
                                        <p:cTn id="47"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uiExpand="1" build="p"/>
      <p:bldP spid="18" grpId="0"/>
      <p:bldP spid="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タイトル 33"/>
          <p:cNvSpPr>
            <a:spLocks noGrp="1"/>
          </p:cNvSpPr>
          <p:nvPr>
            <p:ph type="title"/>
          </p:nvPr>
        </p:nvSpPr>
        <p:spPr/>
        <p:txBody>
          <a:bodyPr/>
          <a:lstStyle/>
          <a:p>
            <a:r>
              <a:rPr lang="en-US" dirty="0"/>
              <a:t>About US</a:t>
            </a:r>
          </a:p>
        </p:txBody>
      </p:sp>
      <p:sp>
        <p:nvSpPr>
          <p:cNvPr id="37" name="テキスト プレースホルダー 36"/>
          <p:cNvSpPr>
            <a:spLocks noGrp="1"/>
          </p:cNvSpPr>
          <p:nvPr>
            <p:ph type="body" sz="quarter" idx="19"/>
          </p:nvPr>
        </p:nvSpPr>
        <p:spPr/>
        <p:txBody>
          <a:bodyPr/>
          <a:lstStyle/>
          <a:p>
            <a:pPr algn="ctr"/>
            <a:r>
              <a:rPr lang="en-US" dirty="0"/>
              <a:t>Commercial director</a:t>
            </a:r>
          </a:p>
          <a:p>
            <a:pPr algn="ctr"/>
            <a:r>
              <a:rPr lang="en-US" dirty="0"/>
              <a:t>BAROUCH </a:t>
            </a:r>
            <a:r>
              <a:rPr lang="en-US" dirty="0" err="1"/>
              <a:t>Ayoub</a:t>
            </a:r>
            <a:endParaRPr lang="en-US" dirty="0"/>
          </a:p>
        </p:txBody>
      </p:sp>
      <p:sp>
        <p:nvSpPr>
          <p:cNvPr id="38" name="テキスト プレースホルダー 37"/>
          <p:cNvSpPr>
            <a:spLocks noGrp="1"/>
          </p:cNvSpPr>
          <p:nvPr>
            <p:ph type="body" sz="quarter" idx="20"/>
          </p:nvPr>
        </p:nvSpPr>
        <p:spPr>
          <a:xfrm>
            <a:off x="4786010" y="2315907"/>
            <a:ext cx="4345250" cy="2984500"/>
          </a:xfrm>
        </p:spPr>
        <p:txBody>
          <a:bodyPr/>
          <a:lstStyle/>
          <a:p>
            <a:pPr algn="ctr"/>
            <a:r>
              <a:rPr lang="en-US" dirty="0"/>
              <a:t>Executive Director</a:t>
            </a:r>
          </a:p>
          <a:p>
            <a:pPr algn="ctr"/>
            <a:r>
              <a:rPr lang="en-US" dirty="0"/>
              <a:t>ABOUMOUSSA </a:t>
            </a:r>
            <a:r>
              <a:rPr lang="en-US" dirty="0" err="1"/>
              <a:t>Zainaba</a:t>
            </a:r>
            <a:endParaRPr lang="en-US" dirty="0"/>
          </a:p>
        </p:txBody>
      </p:sp>
      <p:sp>
        <p:nvSpPr>
          <p:cNvPr id="39" name="テキスト プレースホルダー 38"/>
          <p:cNvSpPr>
            <a:spLocks noGrp="1"/>
          </p:cNvSpPr>
          <p:nvPr>
            <p:ph type="body" sz="quarter" idx="30"/>
          </p:nvPr>
        </p:nvSpPr>
        <p:spPr/>
        <p:txBody>
          <a:bodyPr/>
          <a:lstStyle/>
          <a:p>
            <a:pPr algn="ctr"/>
            <a:r>
              <a:rPr lang="en-US" dirty="0"/>
              <a:t>Technical Director</a:t>
            </a:r>
          </a:p>
          <a:p>
            <a:pPr algn="ctr"/>
            <a:r>
              <a:rPr lang="en-US" dirty="0"/>
              <a:t>AKERKAOU </a:t>
            </a:r>
            <a:r>
              <a:rPr lang="en-US" dirty="0" err="1"/>
              <a:t>Rizki</a:t>
            </a:r>
            <a:endParaRPr lang="en-US" dirty="0"/>
          </a:p>
          <a:p>
            <a:endParaRPr lang="en-US" dirty="0"/>
          </a:p>
        </p:txBody>
      </p:sp>
      <p:sp>
        <p:nvSpPr>
          <p:cNvPr id="40" name="テキスト プレースホルダー 39"/>
          <p:cNvSpPr>
            <a:spLocks noGrp="1"/>
          </p:cNvSpPr>
          <p:nvPr>
            <p:ph type="body" sz="quarter" idx="31"/>
          </p:nvPr>
        </p:nvSpPr>
        <p:spPr/>
        <p:txBody>
          <a:bodyPr/>
          <a:lstStyle/>
          <a:p>
            <a:pPr algn="ctr"/>
            <a:r>
              <a:rPr lang="en-US" dirty="0"/>
              <a:t>Marketing Director</a:t>
            </a:r>
          </a:p>
          <a:p>
            <a:pPr algn="ctr"/>
            <a:r>
              <a:rPr lang="en-US" dirty="0"/>
              <a:t>KANDRY </a:t>
            </a:r>
            <a:r>
              <a:rPr lang="en-US" dirty="0" err="1"/>
              <a:t>Hafsa</a:t>
            </a:r>
            <a:endParaRPr lang="en-US" dirty="0"/>
          </a:p>
        </p:txBody>
      </p:sp>
      <p:pic>
        <p:nvPicPr>
          <p:cNvPr id="24" name="Espace réservé pour une image  23" descr="ayoubBarouch.PNG"/>
          <p:cNvPicPr>
            <a:picLocks noGrp="1" noChangeAspect="1"/>
          </p:cNvPicPr>
          <p:nvPr>
            <p:ph type="pic" sz="quarter" idx="23"/>
          </p:nvPr>
        </p:nvPicPr>
        <p:blipFill>
          <a:blip r:embed="rId3"/>
          <a:srcRect t="4153" b="4153"/>
          <a:stretch>
            <a:fillRect/>
          </a:stretch>
        </p:blipFill>
        <p:spPr/>
      </p:pic>
      <p:pic>
        <p:nvPicPr>
          <p:cNvPr id="23" name="Espace réservé pour une image  22" descr="hafsaKand.PNG"/>
          <p:cNvPicPr>
            <a:picLocks noGrp="1" noChangeAspect="1"/>
          </p:cNvPicPr>
          <p:nvPr>
            <p:ph type="pic" sz="quarter" idx="32"/>
          </p:nvPr>
        </p:nvPicPr>
        <p:blipFill>
          <a:blip r:embed="rId4"/>
          <a:srcRect l="6890" r="6890"/>
          <a:stretch>
            <a:fillRect/>
          </a:stretch>
        </p:blipFill>
        <p:spPr/>
      </p:pic>
      <p:pic>
        <p:nvPicPr>
          <p:cNvPr id="26" name="Espace réservé pour une image  25" descr="zainabaAbu.PNG"/>
          <p:cNvPicPr>
            <a:picLocks noGrp="1" noChangeAspect="1"/>
          </p:cNvPicPr>
          <p:nvPr>
            <p:ph type="pic" sz="quarter" idx="17"/>
          </p:nvPr>
        </p:nvPicPr>
        <p:blipFill>
          <a:blip r:embed="rId5"/>
          <a:srcRect t="2902" b="2902"/>
          <a:stretch>
            <a:fillRect/>
          </a:stretch>
        </p:blipFill>
        <p:spPr>
          <a:xfrm>
            <a:off x="1712068" y="2315907"/>
            <a:ext cx="3065946" cy="2984500"/>
          </a:xfrm>
        </p:spPr>
      </p:pic>
      <p:pic>
        <p:nvPicPr>
          <p:cNvPr id="31" name="Espace réservé pour une image  30" descr="rizki.PNG"/>
          <p:cNvPicPr>
            <a:picLocks noGrp="1" noChangeAspect="1"/>
          </p:cNvPicPr>
          <p:nvPr>
            <p:ph type="pic" sz="quarter" idx="26"/>
          </p:nvPr>
        </p:nvPicPr>
        <p:blipFill>
          <a:blip r:embed="rId6"/>
          <a:srcRect l="2762" r="2762"/>
          <a:stretch>
            <a:fillRect/>
          </a:stretch>
        </p:blipFill>
        <p:spPr/>
      </p:pic>
      <p:sp>
        <p:nvSpPr>
          <p:cNvPr id="13" name="Espace réservé du numéro de diapositive 12"/>
          <p:cNvSpPr>
            <a:spLocks noGrp="1"/>
          </p:cNvSpPr>
          <p:nvPr>
            <p:ph type="sldNum" sz="quarter" idx="11"/>
          </p:nvPr>
        </p:nvSpPr>
        <p:spPr/>
        <p:txBody>
          <a:bodyPr/>
          <a:lstStyle/>
          <a:p>
            <a:r>
              <a:rPr lang="en-US"/>
              <a:t>Slide </a:t>
            </a:r>
            <a:fld id="{DAEF4D36-AE85-49C9-90DE-66D02B257272}" type="slidenum">
              <a:rPr lang="en-US" smtClean="0"/>
              <a:pPr/>
              <a:t>6</a:t>
            </a:fld>
            <a:endParaRPr lang="en-US" dirty="0"/>
          </a:p>
        </p:txBody>
      </p:sp>
    </p:spTree>
    <p:extLst>
      <p:ext uri="{BB962C8B-B14F-4D97-AF65-F5344CB8AC3E}">
        <p14:creationId xmlns:p14="http://schemas.microsoft.com/office/powerpoint/2010/main" val="88063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7</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9458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8</a:t>
            </a:fld>
            <a:endParaRPr lang="en-US" dirty="0"/>
          </a:p>
        </p:txBody>
      </p:sp>
      <p:sp>
        <p:nvSpPr>
          <p:cNvPr id="7" name="タイトル 6"/>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pic>
        <p:nvPicPr>
          <p:cNvPr id="5" name="Espace réservé pour une image  4"/>
          <p:cNvPicPr>
            <a:picLocks noGrp="1" noChangeAspect="1"/>
          </p:cNvPicPr>
          <p:nvPr>
            <p:ph type="tbl" sz="quarter" idx="18"/>
          </p:nvPr>
        </p:nvPicPr>
        <p:blipFill>
          <a:blip r:embed="rId3">
            <a:extLst>
              <a:ext uri="{28A0092B-C50C-407E-A947-70E740481C1C}">
                <a14:useLocalDpi xmlns:a14="http://schemas.microsoft.com/office/drawing/2010/main" val="0"/>
              </a:ext>
            </a:extLst>
          </a:blip>
          <a:stretch>
            <a:fillRect/>
          </a:stretch>
        </p:blipFill>
        <p:spPr>
          <a:xfrm>
            <a:off x="6504169" y="3669649"/>
            <a:ext cx="4248472" cy="6001809"/>
          </a:xfrm>
        </p:spPr>
      </p:pic>
      <p:pic>
        <p:nvPicPr>
          <p:cNvPr id="17" name="Espace réservé pour une image  16"/>
          <p:cNvPicPr>
            <a:picLocks noGrp="1" noChangeAspect="1"/>
          </p:cNvPicPr>
          <p:nvPr>
            <p:ph type="tbl" sz="quarter" idx="21"/>
          </p:nvPr>
        </p:nvPicPr>
        <p:blipFill>
          <a:blip r:embed="rId4">
            <a:extLst>
              <a:ext uri="{28A0092B-C50C-407E-A947-70E740481C1C}">
                <a14:useLocalDpi xmlns:a14="http://schemas.microsoft.com/office/drawing/2010/main" val="0"/>
              </a:ext>
            </a:extLst>
          </a:blip>
          <a:stretch>
            <a:fillRect/>
          </a:stretch>
        </p:blipFill>
        <p:spPr>
          <a:xfrm>
            <a:off x="11232233" y="3930401"/>
            <a:ext cx="5771991" cy="5516140"/>
          </a:xfrm>
        </p:spPr>
      </p:pic>
      <p:sp>
        <p:nvSpPr>
          <p:cNvPr id="33" name="テキスト プレースホルダー 7"/>
          <p:cNvSpPr>
            <a:spLocks noGrp="1"/>
          </p:cNvSpPr>
          <p:nvPr>
            <p:ph type="body" sz="quarter" idx="16"/>
          </p:nvPr>
        </p:nvSpPr>
        <p:spPr>
          <a:xfrm>
            <a:off x="791073" y="2640125"/>
            <a:ext cx="4989198" cy="767351"/>
          </a:xfrm>
        </p:spPr>
        <p:txBody>
          <a:bodyPr>
            <a:noAutofit/>
          </a:bodyPr>
          <a:lstStyle/>
          <a:p>
            <a:pPr algn="ctr"/>
            <a:r>
              <a:rPr lang="fr-FR" sz="3600" dirty="0"/>
              <a:t>Télécharger l’application </a:t>
            </a:r>
            <a:r>
              <a:rPr lang="fr-FR" sz="3600" dirty="0">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7696" y="2687396"/>
            <a:ext cx="4248472" cy="720080"/>
          </a:xfrm>
        </p:spPr>
        <p:txBody>
          <a:bodyPr>
            <a:noAutofit/>
          </a:bodyPr>
          <a:lstStyle/>
          <a:p>
            <a:pPr algn="ctr"/>
            <a:r>
              <a:rPr lang="fr-FR" sz="3600" dirty="0"/>
              <a:t>Android </a:t>
            </a:r>
          </a:p>
          <a:p>
            <a:pPr algn="ctr"/>
            <a:endParaRPr lang="en-US" sz="3600" dirty="0"/>
          </a:p>
        </p:txBody>
      </p:sp>
      <p:sp>
        <p:nvSpPr>
          <p:cNvPr id="35" name="テキスト プレースホルダー 13"/>
          <p:cNvSpPr>
            <a:spLocks noGrp="1"/>
          </p:cNvSpPr>
          <p:nvPr>
            <p:ph type="body" sz="quarter" idx="19"/>
          </p:nvPr>
        </p:nvSpPr>
        <p:spPr>
          <a:xfrm>
            <a:off x="11319312" y="2687395"/>
            <a:ext cx="5781285" cy="720080"/>
          </a:xfrm>
        </p:spPr>
        <p:txBody>
          <a:bodyPr>
            <a:normAutofit/>
          </a:bodyPr>
          <a:lstStyle/>
          <a:p>
            <a:pPr algn="ctr"/>
            <a:r>
              <a:rPr lang="fr-FR" dirty="0"/>
              <a:t>IOS</a:t>
            </a:r>
            <a:endParaRPr lang="en-US" dirty="0"/>
          </a:p>
        </p:txBody>
      </p:sp>
      <p:pic>
        <p:nvPicPr>
          <p:cNvPr id="6" name="Picture 5">
            <a:extLst>
              <a:ext uri="{FF2B5EF4-FFF2-40B4-BE49-F238E27FC236}">
                <a16:creationId xmlns:a16="http://schemas.microsoft.com/office/drawing/2014/main" id="{884526D0-D82A-413E-AD2C-38E0B36B64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4426" y="3930401"/>
            <a:ext cx="3582492" cy="5098576"/>
          </a:xfrm>
          <a:prstGeom prst="rect">
            <a:avLst/>
          </a:prstGeom>
        </p:spPr>
      </p:pic>
      <p:pic>
        <p:nvPicPr>
          <p:cNvPr id="20" name="Espace réservé pour une image  16">
            <a:extLst>
              <a:ext uri="{FF2B5EF4-FFF2-40B4-BE49-F238E27FC236}">
                <a16:creationId xmlns:a16="http://schemas.microsoft.com/office/drawing/2014/main" id="{D247296D-DBA7-42FF-9342-234E7BC4F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1138" y="3930401"/>
            <a:ext cx="2777577" cy="4978343"/>
          </a:xfrm>
          <a:prstGeom prst="rect">
            <a:avLst/>
          </a:prstGeom>
          <a:solidFill>
            <a:schemeClr val="bg1">
              <a:lumMod val="95000"/>
            </a:schemeClr>
          </a:solidFill>
        </p:spPr>
      </p:pic>
      <p:pic>
        <p:nvPicPr>
          <p:cNvPr id="21" name="Espace réservé pour une image  16">
            <a:extLst>
              <a:ext uri="{FF2B5EF4-FFF2-40B4-BE49-F238E27FC236}">
                <a16:creationId xmlns:a16="http://schemas.microsoft.com/office/drawing/2014/main" id="{AEE2AF89-1433-49CC-8829-B4AA7C893E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36473" y="3930401"/>
            <a:ext cx="2746961" cy="4436493"/>
          </a:xfrm>
          <a:prstGeom prst="rect">
            <a:avLst/>
          </a:prstGeom>
          <a:solidFill>
            <a:schemeClr val="bg1">
              <a:lumMod val="95000"/>
            </a:schemeClr>
          </a:solidFill>
        </p:spPr>
      </p:pic>
    </p:spTree>
    <p:extLst>
      <p:ext uri="{BB962C8B-B14F-4D97-AF65-F5344CB8AC3E}">
        <p14:creationId xmlns:p14="http://schemas.microsoft.com/office/powerpoint/2010/main" val="12098197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19265" y="3774703"/>
            <a:ext cx="4911033" cy="3015930"/>
          </a:xfrm>
        </p:spPr>
        <p:txBody>
          <a:bodyPr>
            <a:normAutofit/>
          </a:bodyPr>
          <a:lstStyle/>
          <a:p>
            <a:r>
              <a:rPr lang="fr-FR" sz="6100" b="1" dirty="0"/>
              <a:t>Client</a:t>
            </a:r>
          </a:p>
          <a:p>
            <a:r>
              <a:rPr lang="fr-FR" sz="6100" b="1" dirty="0"/>
              <a:t>Demander un petit Taxi</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9</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216692" y="2353704"/>
            <a:ext cx="4687949" cy="69327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1AE628-0870-47A3-AD0C-62FFF40E21BD}"/>
              </a:ext>
            </a:extLst>
          </p:cNvPr>
          <p:cNvSpPr txBox="1"/>
          <p:nvPr/>
        </p:nvSpPr>
        <p:spPr>
          <a:xfrm>
            <a:off x="10868548" y="2353704"/>
            <a:ext cx="1342483" cy="507831"/>
          </a:xfrm>
          <a:prstGeom prst="rect">
            <a:avLst/>
          </a:prstGeom>
          <a:solidFill>
            <a:srgbClr val="FE9F00"/>
          </a:solidFill>
        </p:spPr>
        <p:txBody>
          <a:bodyPr wrap="none" rtlCol="0">
            <a:spAutoFit/>
          </a:bodyPr>
          <a:lstStyle/>
          <a:p>
            <a:r>
              <a:rPr lang="fr-FR" dirty="0">
                <a:solidFill>
                  <a:schemeClr val="bg1"/>
                </a:solidFill>
              </a:rPr>
              <a:t>TakeTaxi</a:t>
            </a:r>
          </a:p>
        </p:txBody>
      </p:sp>
      <p:sp>
        <p:nvSpPr>
          <p:cNvPr id="17" name="TextBox 16">
            <a:extLst>
              <a:ext uri="{FF2B5EF4-FFF2-40B4-BE49-F238E27FC236}">
                <a16:creationId xmlns:a16="http://schemas.microsoft.com/office/drawing/2014/main" id="{354FD0AE-46F2-4498-ACD3-DF22C780A6B2}"/>
              </a:ext>
            </a:extLst>
          </p:cNvPr>
          <p:cNvSpPr txBox="1"/>
          <p:nvPr/>
        </p:nvSpPr>
        <p:spPr>
          <a:xfrm>
            <a:off x="10868548" y="3171919"/>
            <a:ext cx="3787489" cy="338554"/>
          </a:xfrm>
          <a:prstGeom prst="rect">
            <a:avLst/>
          </a:prstGeom>
          <a:solidFill>
            <a:schemeClr val="bg1"/>
          </a:solidFill>
        </p:spPr>
        <p:txBody>
          <a:bodyPr wrap="square" rtlCol="0">
            <a:spAutoFit/>
          </a:bodyPr>
          <a:lstStyle/>
          <a:p>
            <a:r>
              <a:rPr lang="fr-FR" sz="1600" dirty="0">
                <a:solidFill>
                  <a:schemeClr val="bg1">
                    <a:lumMod val="65000"/>
                  </a:schemeClr>
                </a:solidFill>
              </a:rPr>
              <a:t>Bd Anzarane,rue Gharb , MOHAMMEDIA</a:t>
            </a:r>
          </a:p>
        </p:txBody>
      </p:sp>
    </p:spTree>
    <p:extLst>
      <p:ext uri="{BB962C8B-B14F-4D97-AF65-F5344CB8AC3E}">
        <p14:creationId xmlns:p14="http://schemas.microsoft.com/office/powerpoint/2010/main" val="174496120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theme/theme1.xml><?xml version="1.0" encoding="utf-8"?>
<a:theme xmlns:a="http://schemas.openxmlformats.org/drawingml/2006/main" name="No 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2187</Words>
  <Application>Microsoft Office PowerPoint</Application>
  <PresentationFormat>Custom</PresentationFormat>
  <Paragraphs>253</Paragraphs>
  <Slides>35</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Batang</vt:lpstr>
      <vt:lpstr>Aller Light</vt:lpstr>
      <vt:lpstr>Arial</vt:lpstr>
      <vt:lpstr>Bebas Neue Bold</vt:lpstr>
      <vt:lpstr>Calibri</vt:lpstr>
      <vt:lpstr>Calibri Light</vt:lpstr>
      <vt:lpstr>Open Sans</vt:lpstr>
      <vt:lpstr>Open Sans Light</vt:lpstr>
      <vt:lpstr>Wingdings</vt:lpstr>
      <vt:lpstr>No Header</vt:lpstr>
      <vt:lpstr>Header</vt:lpstr>
      <vt:lpstr>TakeTaxi Easy, Secure, Comfortable</vt:lpstr>
      <vt:lpstr>Plan</vt:lpstr>
      <vt:lpstr>PowerPoint Presentation</vt:lpstr>
      <vt:lpstr> TAKE TAXI </vt:lpstr>
      <vt:lpstr> DESCRIPTION D’ENTREPRISE </vt:lpstr>
      <vt:lpstr>About US</vt:lpstr>
      <vt:lpstr>Our Services</vt:lpstr>
      <vt:lpstr>LES ETAPES A SUIVRE</vt:lpstr>
      <vt:lpstr>LES ETAPES A SUIVRE</vt:lpstr>
      <vt:lpstr>LES ETAPES A SUIVRE</vt:lpstr>
      <vt:lpstr>LES ETAPES A SUIVRE</vt:lpstr>
      <vt:lpstr>LES ETAPES A SUIVRE</vt:lpstr>
      <vt:lpstr>CRITÈRE DE QUALITÉ</vt:lpstr>
      <vt:lpstr>Survey</vt:lpstr>
      <vt:lpstr>Our Brand</vt:lpstr>
      <vt:lpstr>Brand</vt:lpstr>
      <vt:lpstr>Our Services</vt:lpstr>
      <vt:lpstr>The 4P of Marketing</vt:lpstr>
      <vt:lpstr>PESTEL Analysis</vt:lpstr>
      <vt:lpstr>PESTEL Analysis</vt:lpstr>
      <vt:lpstr>History</vt:lpstr>
      <vt:lpstr>Yes, We are Here Now</vt:lpstr>
      <vt:lpstr>New Approach</vt:lpstr>
      <vt:lpstr>The Concept You’ve Never Heard</vt:lpstr>
      <vt:lpstr>Purpose and Goal</vt:lpstr>
      <vt:lpstr>The 4 P of Marketing</vt:lpstr>
      <vt:lpstr>4 Important Keys</vt:lpstr>
      <vt:lpstr>The Sky is the Limit</vt:lpstr>
      <vt:lpstr>Marketing Research</vt:lpstr>
      <vt:lpstr>Researching Synopsys</vt:lpstr>
      <vt:lpstr>Positive or Negative?</vt:lpstr>
      <vt:lpstr>Comparison among Markets</vt:lpstr>
      <vt:lpstr>Sales Tendency among Customers</vt:lpstr>
      <vt:lpstr>Make It Possible With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Fomalhaut Blue</dc:title>
  <dc:creator>秋咲准</dc:creator>
  <cp:lastModifiedBy>BAROUCH_SHIP</cp:lastModifiedBy>
  <cp:revision>199</cp:revision>
  <dcterms:created xsi:type="dcterms:W3CDTF">2014-05-07T13:22:54Z</dcterms:created>
  <dcterms:modified xsi:type="dcterms:W3CDTF">2018-12-29T14:43:56Z</dcterms:modified>
</cp:coreProperties>
</file>